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1" r:id="rId3"/>
    <p:sldId id="262" r:id="rId4"/>
    <p:sldId id="263" r:id="rId5"/>
    <p:sldId id="317" r:id="rId6"/>
    <p:sldId id="318" r:id="rId7"/>
    <p:sldId id="319" r:id="rId8"/>
    <p:sldId id="260" r:id="rId9"/>
  </p:sldIdLst>
  <p:sldSz cx="12192000" cy="6858000"/>
  <p:notesSz cx="6858000" cy="9144000"/>
  <p:defaultTextStyle>
    <a:defPPr rtl="0"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305B98-0AFF-CF5B-1D53-084E89FF45FB}" v="1128" dt="2026-06-05T15:28:04.4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FF81CEA5-62FD-4C83-BDE3-91DFB9827D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FA1CBFD-6AD0-48C4-B91B-58830F6F4C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3367168-A7C3-4A51-ACFE-4D76B720982F}" type="datetime1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9E55D22-46A3-4B8C-AD40-252FE7896C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70DCEF-9071-4B17-801B-37B4465C8E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90168E-626C-4E60-93C0-A00D256094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9347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B4F1169-1988-463B-A52C-EF5C9A50040C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B3AB32-59DF-41F1-9618-EDFBF5049629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6618056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04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6714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5BB8E6-8C8E-4FF3-92D9-8721E2BB122D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AB6DA8A-2FBE-46F7-8710-0ED8C092E1B3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9F2D603B-20EB-4160-8E61-4BD2F933D87C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5780D5-9BB5-45E2-9180-61175F826042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651FADD-5111-4591-B6B6-8078F673E93A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06D5F-B158-40F0-9DFC-52F82CDBA883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794E0F-10E7-42A0-919F-E03079489FBE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81DF0B-7D16-41A2-A7A5-1E2CFBCA3288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E97347-AA18-4DCD-9406-F905AB5ECD14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C0E3CF9B-9955-46F6-8062-B4035535B44A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463C0B-BA55-4720-9223-DC3142A1ADE5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AE10352E-9EF0-45CD-ABB5-7398B0387AFC}" type="datetime1">
              <a:rPr lang="fr-FR" noProof="0" smtClean="0"/>
              <a:t>08/06/2026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11" name="Rectangle 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 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pic>
        <p:nvPicPr>
          <p:cNvPr id="7" name="Image 6" descr="Connexions numériques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34" y="4544495"/>
            <a:ext cx="12313175" cy="895244"/>
          </a:xfrm>
        </p:spPr>
        <p:txBody>
          <a:bodyPr rtlCol="0">
            <a:noAutofit/>
          </a:bodyPr>
          <a:lstStyle/>
          <a:p>
            <a:r>
              <a:rPr lang="fr-FR" sz="4800">
                <a:solidFill>
                  <a:schemeClr val="bg1"/>
                </a:solidFill>
              </a:rPr>
              <a:t>comité enjeux sociaux</a:t>
            </a: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8B6CF59-4E5B-494D-A2F7-97ADD01E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534" y="5410985"/>
            <a:ext cx="10993546" cy="484822"/>
          </a:xfrm>
        </p:spPr>
        <p:txBody>
          <a:bodyPr rtlCol="0">
            <a:noAutofit/>
          </a:bodyPr>
          <a:lstStyle/>
          <a:p>
            <a:r>
              <a:rPr lang="fr-FR" sz="2800" dirty="0">
                <a:solidFill>
                  <a:srgbClr val="7CEBFF"/>
                </a:solidFill>
              </a:rPr>
              <a:t>AGA du </a:t>
            </a:r>
            <a:r>
              <a:rPr lang="fr-FR" sz="2800" dirty="0" err="1">
                <a:solidFill>
                  <a:srgbClr val="7CEBFF"/>
                </a:solidFill>
              </a:rPr>
              <a:t>scccuqar</a:t>
            </a:r>
            <a:r>
              <a:rPr lang="fr-FR" sz="2800" dirty="0">
                <a:solidFill>
                  <a:srgbClr val="7CEBFF"/>
                </a:solidFill>
              </a:rPr>
              <a:t> – 10 juin 2026</a:t>
            </a:r>
          </a:p>
        </p:txBody>
      </p:sp>
      <p:pic>
        <p:nvPicPr>
          <p:cNvPr id="6" name="Image 5" descr="Logo SCCCUQAR">
            <a:extLst>
              <a:ext uri="{FF2B5EF4-FFF2-40B4-BE49-F238E27FC236}">
                <a16:creationId xmlns:a16="http://schemas.microsoft.com/office/drawing/2014/main" id="{765F054B-A90B-CB77-E3F4-03623AC6D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574" y="5432662"/>
            <a:ext cx="4462176" cy="142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525E9E-FC4E-1576-EEC2-30183B62E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41064"/>
            <a:ext cx="11029616" cy="1013800"/>
          </a:xfrm>
        </p:spPr>
        <p:txBody>
          <a:bodyPr>
            <a:normAutofit/>
          </a:bodyPr>
          <a:lstStyle/>
          <a:p>
            <a:r>
              <a:rPr lang="fr-CA" sz="3600" dirty="0"/>
              <a:t>Plan de rencontre (lise ou </a:t>
            </a:r>
            <a:r>
              <a:rPr lang="fr-CA" sz="3600" dirty="0" err="1"/>
              <a:t>karine</a:t>
            </a:r>
            <a:r>
              <a:rPr lang="fr-CA" sz="3600" dirty="0"/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229C7E-DDAB-D451-C039-BF5155EE9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175" y="2096633"/>
            <a:ext cx="11029615" cy="4405834"/>
          </a:xfrm>
        </p:spPr>
        <p:txBody>
          <a:bodyPr anchor="t">
            <a:noAutofit/>
          </a:bodyPr>
          <a:lstStyle/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Présentation des membres du comité Enjeux sociaux</a:t>
            </a:r>
            <a:endParaRPr lang="fr-FR" sz="2800" dirty="0">
              <a:solidFill>
                <a:schemeClr val="tx1"/>
              </a:solidFill>
            </a:endParaRPr>
          </a:p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Réalisations 2025-2026</a:t>
            </a:r>
          </a:p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Un avant-goût de la rencontre d'échanges sur l’IA</a:t>
            </a:r>
          </a:p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Un mot sur le sondage pour la suite de nos travaux</a:t>
            </a:r>
          </a:p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Période de questions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FA81C6-1B48-9B25-D659-FD8610509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299" y="5951811"/>
            <a:ext cx="1052508" cy="365125"/>
          </a:xfrm>
        </p:spPr>
        <p:txBody>
          <a:bodyPr/>
          <a:lstStyle/>
          <a:p>
            <a:pPr rtl="0"/>
            <a:fld id="{D57F1E4F-1CFF-5643-939E-217C01CDF565}" type="slidenum">
              <a:rPr lang="fr-FR" sz="2400" noProof="0" smtClean="0"/>
              <a:pPr rtl="0"/>
              <a:t>2</a:t>
            </a:fld>
            <a:endParaRPr lang="fr-FR" sz="2400" noProof="0"/>
          </a:p>
        </p:txBody>
      </p:sp>
    </p:spTree>
    <p:extLst>
      <p:ext uri="{BB962C8B-B14F-4D97-AF65-F5344CB8AC3E}">
        <p14:creationId xmlns:p14="http://schemas.microsoft.com/office/powerpoint/2010/main" val="4260843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41266-C224-B2F0-5FA1-660B26FE5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F45BB7-ADF4-7494-EB95-69667489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82" y="536738"/>
            <a:ext cx="11160234" cy="1013800"/>
          </a:xfrm>
        </p:spPr>
        <p:txBody>
          <a:bodyPr>
            <a:normAutofit/>
          </a:bodyPr>
          <a:lstStyle/>
          <a:p>
            <a:r>
              <a:rPr lang="fr-CA" sz="3600" dirty="0"/>
              <a:t>Présentation des </a:t>
            </a:r>
            <a:r>
              <a:rPr lang="fr-CA" sz="3600"/>
              <a:t>membres du comité (Sylvain)</a:t>
            </a:r>
            <a:endParaRPr lang="fr-CA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B63F01-BDDD-1896-1089-330421C22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Karine David, Sciences de l’éducation </a:t>
            </a:r>
            <a:r>
              <a:rPr lang="fr-CA" sz="2800" dirty="0">
                <a:solidFill>
                  <a:schemeClr val="accent5">
                    <a:lumMod val="76000"/>
                  </a:schemeClr>
                </a:solidFill>
              </a:rPr>
              <a:t>(élue en 2025)</a:t>
            </a:r>
            <a:endParaRPr lang="en-US" dirty="0">
              <a:solidFill>
                <a:schemeClr val="accent5">
                  <a:lumMod val="76000"/>
                </a:schemeClr>
              </a:solidFill>
            </a:endParaRPr>
          </a:p>
          <a:p>
            <a:pPr marL="305435" indent="-305435">
              <a:lnSpc>
                <a:spcPct val="150000"/>
              </a:lnSpc>
              <a:buFont typeface="Wingdings,Sans-Serif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Guillaume Perron, Travail social </a:t>
            </a:r>
            <a:r>
              <a:rPr lang="fr-CA" sz="2800" dirty="0">
                <a:solidFill>
                  <a:schemeClr val="accent5">
                    <a:lumMod val="76000"/>
                  </a:schemeClr>
                </a:solidFill>
              </a:rPr>
              <a:t>(élu en 2025)</a:t>
            </a:r>
          </a:p>
          <a:p>
            <a:pPr marL="305435" indent="-305435">
              <a:lnSpc>
                <a:spcPct val="150000"/>
              </a:lnSpc>
              <a:buFont typeface="Wingdings,Sans-Serif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Johnni Samson, Sciences de l’éducation </a:t>
            </a:r>
            <a:r>
              <a:rPr lang="fr-CA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(réélu en 2026)</a:t>
            </a: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05435" indent="-305435">
              <a:lnSpc>
                <a:spcPct val="150000"/>
              </a:lnSpc>
              <a:buFont typeface="Wingdings,Sans-Serif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Lise Boudreault, Mathématiques, informatique et génie </a:t>
            </a:r>
            <a:r>
              <a:rPr lang="fr-CA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(réélue en 2026) </a:t>
            </a:r>
          </a:p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2800" dirty="0">
                <a:solidFill>
                  <a:schemeClr val="tx1"/>
                </a:solidFill>
              </a:rPr>
              <a:t> Sylvain Pouliot, Sciences de la santé </a:t>
            </a:r>
            <a:r>
              <a:rPr lang="fr-CA" sz="2800" dirty="0">
                <a:solidFill>
                  <a:schemeClr val="accent5">
                    <a:lumMod val="76000"/>
                  </a:schemeClr>
                </a:solidFill>
              </a:rPr>
              <a:t>(élu en 2025)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01BAEA-38B4-D520-8862-AF05F3AED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sz="2400" noProof="0" smtClean="0"/>
              <a:pPr rtl="0"/>
              <a:t>3</a:t>
            </a:fld>
            <a:endParaRPr lang="fr-FR" sz="2400" noProof="0"/>
          </a:p>
        </p:txBody>
      </p:sp>
    </p:spTree>
    <p:extLst>
      <p:ext uri="{BB962C8B-B14F-4D97-AF65-F5344CB8AC3E}">
        <p14:creationId xmlns:p14="http://schemas.microsoft.com/office/powerpoint/2010/main" val="3976278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30580-942C-511C-32A9-76A16259D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8BFB03-FEDA-C89E-7037-45065899B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82" y="536738"/>
            <a:ext cx="11160234" cy="1013800"/>
          </a:xfrm>
        </p:spPr>
        <p:txBody>
          <a:bodyPr>
            <a:normAutofit/>
          </a:bodyPr>
          <a:lstStyle/>
          <a:p>
            <a:r>
              <a:rPr lang="fr-CA" sz="3600" dirty="0"/>
              <a:t>Réalisations 2025-2026 (sylvain)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7A3333-F5A9-3050-1A1C-A2020E0B4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/>
          </a:bodyPr>
          <a:lstStyle/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3200" dirty="0">
                <a:solidFill>
                  <a:schemeClr val="tx1"/>
                </a:solidFill>
              </a:rPr>
              <a:t> Un sondage sur vos intérêts</a:t>
            </a:r>
          </a:p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3200" dirty="0">
                <a:solidFill>
                  <a:schemeClr val="tx1"/>
                </a:solidFill>
              </a:rPr>
              <a:t> Préparation d’une rencontre sur les relations entre CC et profs </a:t>
            </a:r>
          </a:p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3200" dirty="0">
                <a:solidFill>
                  <a:schemeClr val="tx1"/>
                </a:solidFill>
              </a:rPr>
              <a:t> Une rencontre virtuelle sur les relations entre CC et profs</a:t>
            </a:r>
          </a:p>
          <a:p>
            <a:pPr marL="305435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sz="3200" dirty="0">
                <a:solidFill>
                  <a:schemeClr val="tx1"/>
                </a:solidFill>
              </a:rPr>
              <a:t> Préparation d'une rencontre (virtuelle) d'échanges sur l'IA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1B8565-D31C-1E4C-F0AA-31E1EDA2D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sz="2400" noProof="0" smtClean="0"/>
              <a:pPr rtl="0"/>
              <a:t>4</a:t>
            </a:fld>
            <a:endParaRPr lang="fr-FR" sz="2400" noProof="0"/>
          </a:p>
        </p:txBody>
      </p:sp>
    </p:spTree>
    <p:extLst>
      <p:ext uri="{BB962C8B-B14F-4D97-AF65-F5344CB8AC3E}">
        <p14:creationId xmlns:p14="http://schemas.microsoft.com/office/powerpoint/2010/main" val="1465555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405E9-948B-2A1C-0CD3-12334731B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5E118F-2680-9A2C-0E3B-D25630CF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82" y="536738"/>
            <a:ext cx="11160234" cy="1013800"/>
          </a:xfrm>
        </p:spPr>
        <p:txBody>
          <a:bodyPr>
            <a:normAutofit fontScale="90000"/>
          </a:bodyPr>
          <a:lstStyle/>
          <a:p>
            <a:r>
              <a:rPr lang="fr-CA" sz="3600" dirty="0"/>
              <a:t>avant-goût de la rencontre sur l'IA (</a:t>
            </a:r>
            <a:r>
              <a:rPr lang="fr-CA" sz="3600" dirty="0" err="1"/>
              <a:t>Guillau</a:t>
            </a:r>
            <a:r>
              <a:rPr lang="fr-CA" sz="3600" dirty="0"/>
              <a:t>me)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D79899-3598-BE12-5A77-8693D2873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173" y="2266760"/>
            <a:ext cx="11144633" cy="4756604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1400"/>
              </a:spcBef>
              <a:buNone/>
            </a:pPr>
            <a:r>
              <a:rPr lang="fr-CA" sz="3200">
                <a:solidFill>
                  <a:schemeClr val="tx1"/>
                </a:solidFill>
              </a:rPr>
              <a:t>Permettra d'échanger sur les points suivants :</a:t>
            </a:r>
            <a:endParaRPr lang="fr-FR" sz="3200">
              <a:solidFill>
                <a:schemeClr val="tx1"/>
              </a:solidFill>
            </a:endParaRPr>
          </a:p>
          <a:p>
            <a:pPr marL="457200" indent="-457200">
              <a:spcBef>
                <a:spcPts val="1400"/>
              </a:spcBef>
              <a:buFont typeface="Wingdings" panose="05020102010507070707" pitchFamily="18" charset="2"/>
              <a:buChar char="Ø"/>
            </a:pPr>
            <a:r>
              <a:rPr lang="fr-CA" sz="3200">
                <a:solidFill>
                  <a:schemeClr val="tx1"/>
                </a:solidFill>
              </a:rPr>
              <a:t>Diverses utilisations de l'IA par les étudiant-e-s</a:t>
            </a:r>
            <a:endParaRPr lang="fr-FR" sz="3200">
              <a:solidFill>
                <a:schemeClr val="tx1"/>
              </a:solidFill>
            </a:endParaRPr>
          </a:p>
          <a:p>
            <a:pPr marL="457200" indent="-457200">
              <a:spcBef>
                <a:spcPts val="1400"/>
              </a:spcBef>
              <a:buFont typeface="Wingdings" panose="05020102010507070707" pitchFamily="18" charset="2"/>
              <a:buChar char="Ø"/>
            </a:pPr>
            <a:r>
              <a:rPr lang="fr-CA" sz="3200">
                <a:solidFill>
                  <a:schemeClr val="tx1"/>
                </a:solidFill>
              </a:rPr>
              <a:t>Des liens entre IA et anxiété de performance</a:t>
            </a:r>
          </a:p>
          <a:p>
            <a:pPr marL="457200" indent="-457200">
              <a:spcBef>
                <a:spcPts val="1400"/>
              </a:spcBef>
              <a:buFont typeface="Wingdings" panose="05020102010507070707" pitchFamily="18" charset="2"/>
              <a:buChar char="Ø"/>
            </a:pPr>
            <a:r>
              <a:rPr lang="fr-CA" sz="3200">
                <a:solidFill>
                  <a:schemeClr val="tx1"/>
                </a:solidFill>
              </a:rPr>
              <a:t>Intégrité intellectuelle</a:t>
            </a:r>
          </a:p>
          <a:p>
            <a:pPr marL="457200" indent="-457200">
              <a:spcBef>
                <a:spcPts val="1400"/>
              </a:spcBef>
              <a:buFont typeface="Wingdings" panose="05020102010507070707" pitchFamily="18" charset="2"/>
              <a:buChar char="Ø"/>
            </a:pPr>
            <a:r>
              <a:rPr lang="fr-CA" sz="3200" b="1">
                <a:solidFill>
                  <a:schemeClr val="tx1"/>
                </a:solidFill>
              </a:rPr>
              <a:t>Comment aborder l'usage de l'IA avec les étudiant-e-s?</a:t>
            </a:r>
          </a:p>
          <a:p>
            <a:pPr marL="629920" lvl="1" indent="-305435">
              <a:spcBef>
                <a:spcPts val="1400"/>
              </a:spcBef>
              <a:buFont typeface="Wingdings" panose="05000000000000000000" pitchFamily="2" charset="2"/>
              <a:buChar char="Ø"/>
            </a:pPr>
            <a:endParaRPr lang="fr-CA" sz="3000" dirty="0">
              <a:solidFill>
                <a:srgbClr val="000000"/>
              </a:solidFill>
            </a:endParaRPr>
          </a:p>
          <a:p>
            <a:pPr marL="629920" lvl="1" indent="-305435">
              <a:spcBef>
                <a:spcPts val="1400"/>
              </a:spcBef>
              <a:buFont typeface="Wingdings" panose="05000000000000000000" pitchFamily="2" charset="2"/>
              <a:buChar char="Ø"/>
            </a:pPr>
            <a:endParaRPr lang="fr-CA" sz="3000" dirty="0">
              <a:solidFill>
                <a:srgbClr val="000000"/>
              </a:solidFill>
            </a:endParaRPr>
          </a:p>
          <a:p>
            <a:pPr marL="629920" lvl="1" indent="-305435">
              <a:spcBef>
                <a:spcPts val="1400"/>
              </a:spcBef>
              <a:buFont typeface="Wingdings" panose="05000000000000000000" pitchFamily="2" charset="2"/>
              <a:buChar char="Ø"/>
            </a:pPr>
            <a:endParaRPr lang="fr-CA">
              <a:solidFill>
                <a:srgbClr val="3D3D3D"/>
              </a:solidFill>
            </a:endParaRPr>
          </a:p>
          <a:p>
            <a:pPr marL="629920" lvl="1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CA" sz="3000" dirty="0">
              <a:solidFill>
                <a:schemeClr val="tx1"/>
              </a:solidFill>
            </a:endParaRPr>
          </a:p>
          <a:p>
            <a:pPr marL="629920" lvl="1" indent="-305435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CA" sz="3000" dirty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B1C760-30BE-0B77-4686-D73F4CF3E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sz="2400" noProof="0" smtClean="0"/>
              <a:pPr rtl="0"/>
              <a:t>5</a:t>
            </a:fld>
            <a:endParaRPr lang="fr-FR" sz="2400" noProof="0"/>
          </a:p>
        </p:txBody>
      </p:sp>
    </p:spTree>
    <p:extLst>
      <p:ext uri="{BB962C8B-B14F-4D97-AF65-F5344CB8AC3E}">
        <p14:creationId xmlns:p14="http://schemas.microsoft.com/office/powerpoint/2010/main" val="3162746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D9F66-1A6C-7F90-33F6-AD5042FCF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74E6E-D381-3635-B35C-C763351F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82" y="536738"/>
            <a:ext cx="11160234" cy="1013800"/>
          </a:xfrm>
        </p:spPr>
        <p:txBody>
          <a:bodyPr>
            <a:normAutofit fontScale="90000"/>
          </a:bodyPr>
          <a:lstStyle/>
          <a:p>
            <a:r>
              <a:rPr lang="fr-CA" sz="3600"/>
              <a:t>avant-goût de la rencontre sur l'IA (Guillaume)</a:t>
            </a:r>
            <a:endParaRPr lang="fr-CA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4E4EB6-9E1D-AD48-D5F8-FBA5E00CC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305" y="2180496"/>
            <a:ext cx="11345916" cy="4785358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1400"/>
              </a:spcBef>
              <a:buNone/>
            </a:pPr>
            <a:r>
              <a:rPr lang="fr-CA" sz="3200" dirty="0">
                <a:solidFill>
                  <a:schemeClr val="tx1"/>
                </a:solidFill>
              </a:rPr>
              <a:t>Permettra d'échanger sur les points suivants :</a:t>
            </a:r>
            <a:endParaRPr lang="fr-FR" sz="3200" dirty="0">
              <a:solidFill>
                <a:schemeClr val="tx1"/>
              </a:solidFill>
            </a:endParaRPr>
          </a:p>
          <a:p>
            <a:pPr marL="457200" indent="-457200">
              <a:spcBef>
                <a:spcPts val="1400"/>
              </a:spcBef>
              <a:buFont typeface="Wingdings" panose="05020102010507070707" pitchFamily="18" charset="2"/>
              <a:buChar char="Ø"/>
            </a:pPr>
            <a:r>
              <a:rPr lang="fr-CA" sz="3200" b="1" dirty="0">
                <a:solidFill>
                  <a:schemeClr val="tx1"/>
                </a:solidFill>
              </a:rPr>
              <a:t>L'adaptation de notre enseignement à l'ère de l'IA</a:t>
            </a:r>
          </a:p>
          <a:p>
            <a:pPr marL="457200" indent="-457200">
              <a:spcBef>
                <a:spcPts val="1400"/>
              </a:spcBef>
              <a:buFont typeface="Wingdings" panose="05020102010507070707" pitchFamily="18" charset="2"/>
              <a:buChar char="Ø"/>
            </a:pPr>
            <a:r>
              <a:rPr lang="fr-CA" sz="3200" dirty="0">
                <a:solidFill>
                  <a:schemeClr val="tx1"/>
                </a:solidFill>
              </a:rPr>
              <a:t>Quelques trucs pour détecter l'utilisation de l'IA</a:t>
            </a:r>
          </a:p>
          <a:p>
            <a:pPr marL="457200" indent="-457200">
              <a:spcBef>
                <a:spcPts val="1400"/>
              </a:spcBef>
              <a:buFont typeface="Wingdings" panose="05020102010507070707" pitchFamily="18" charset="2"/>
              <a:buChar char="Ø"/>
            </a:pPr>
            <a:r>
              <a:rPr lang="fr-CA" sz="3200" dirty="0">
                <a:solidFill>
                  <a:schemeClr val="tx1"/>
                </a:solidFill>
              </a:rPr>
              <a:t>La relation de confiance entre CC et étudiant-e-s</a:t>
            </a:r>
          </a:p>
          <a:p>
            <a:pPr marL="457200" indent="-457200">
              <a:spcBef>
                <a:spcPts val="1400"/>
              </a:spcBef>
              <a:buFont typeface="Wingdings" panose="05020102010507070707" pitchFamily="18" charset="2"/>
              <a:buChar char="Ø"/>
            </a:pPr>
            <a:r>
              <a:rPr lang="fr-CA" sz="3200" dirty="0">
                <a:solidFill>
                  <a:srgbClr val="000000"/>
                </a:solidFill>
              </a:rPr>
              <a:t>Brève présentation d'une trousse pour aller plus loin</a:t>
            </a:r>
          </a:p>
          <a:p>
            <a:pPr>
              <a:buNone/>
            </a:pPr>
            <a:endParaRPr lang="fr-CA" dirty="0"/>
          </a:p>
          <a:p>
            <a:pPr>
              <a:buNone/>
            </a:pPr>
            <a:endParaRPr lang="fr-CA" dirty="0"/>
          </a:p>
          <a:p>
            <a:pPr>
              <a:buNone/>
            </a:pPr>
            <a:endParaRPr lang="fr-CA" dirty="0"/>
          </a:p>
          <a:p>
            <a:pPr>
              <a:buNone/>
            </a:pPr>
            <a:endParaRPr lang="fr-CA" dirty="0"/>
          </a:p>
          <a:p>
            <a:pPr>
              <a:buNone/>
            </a:pPr>
            <a:endParaRPr lang="fr-CA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515821-6599-EF1A-779F-EB4AE5901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sz="2400" noProof="0" smtClean="0"/>
              <a:pPr rtl="0"/>
              <a:t>6</a:t>
            </a:fld>
            <a:endParaRPr lang="fr-FR" sz="2400" noProof="0"/>
          </a:p>
        </p:txBody>
      </p:sp>
    </p:spTree>
    <p:extLst>
      <p:ext uri="{BB962C8B-B14F-4D97-AF65-F5344CB8AC3E}">
        <p14:creationId xmlns:p14="http://schemas.microsoft.com/office/powerpoint/2010/main" val="1275982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9C146-759C-C043-766F-83F2ABCA3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BA52A0-E6C4-0C40-07F6-82DE169E9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82" y="536738"/>
            <a:ext cx="11160234" cy="1013800"/>
          </a:xfrm>
        </p:spPr>
        <p:txBody>
          <a:bodyPr>
            <a:normAutofit/>
          </a:bodyPr>
          <a:lstStyle/>
          <a:p>
            <a:r>
              <a:rPr lang="fr-CA" sz="3600" dirty="0"/>
              <a:t>Un mot sur un sondage à venir (</a:t>
            </a:r>
            <a:r>
              <a:rPr lang="fr-CA" sz="3600" dirty="0" err="1"/>
              <a:t>karine</a:t>
            </a:r>
            <a:r>
              <a:rPr lang="fr-CA" sz="3600" dirty="0"/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858201-5A84-78E7-1684-2DDEB9194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305" y="2036722"/>
            <a:ext cx="11345916" cy="4785358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1400"/>
              </a:spcBef>
              <a:buNone/>
            </a:pPr>
            <a:r>
              <a:rPr lang="fr-CA" sz="3200" dirty="0">
                <a:solidFill>
                  <a:schemeClr val="tx1"/>
                </a:solidFill>
              </a:rPr>
              <a:t>Comme nous l'avions fait à l'automne 2025, en septembre 2026,            nous ferons un sondage pour voir quels sont vos intérêts,                       </a:t>
            </a:r>
            <a:r>
              <a:rPr lang="fr-CA" sz="3200">
                <a:solidFill>
                  <a:schemeClr val="tx1"/>
                </a:solidFill>
              </a:rPr>
              <a:t>afin d'orienter nos travaux pour 2026-2027.</a:t>
            </a:r>
            <a:endParaRPr lang="fr-CA" sz="3200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400"/>
              </a:spcBef>
              <a:buNone/>
            </a:pPr>
            <a:r>
              <a:rPr lang="fr-CA" sz="3200" dirty="0">
                <a:solidFill>
                  <a:schemeClr val="tx1"/>
                </a:solidFill>
              </a:rPr>
              <a:t>Surveillez les infolettres du SCCCUQAR,                                                  un lien vers notre sondage y sera </a:t>
            </a:r>
            <a:r>
              <a:rPr lang="fr-CA" sz="3200">
                <a:solidFill>
                  <a:schemeClr val="tx1"/>
                </a:solidFill>
              </a:rPr>
              <a:t>inclus</a:t>
            </a:r>
            <a:r>
              <a:rPr lang="fr-CA" sz="3200" dirty="0">
                <a:solidFill>
                  <a:schemeClr val="tx1"/>
                </a:solidFill>
              </a:rPr>
              <a:t>.</a:t>
            </a:r>
          </a:p>
          <a:p>
            <a:pPr>
              <a:buNone/>
            </a:pPr>
            <a:endParaRPr lang="fr-CA"/>
          </a:p>
          <a:p>
            <a:pPr>
              <a:buNone/>
            </a:pPr>
            <a:endParaRPr lang="fr-CA"/>
          </a:p>
          <a:p>
            <a:pPr>
              <a:buNone/>
            </a:pPr>
            <a:endParaRPr lang="fr-CA"/>
          </a:p>
          <a:p>
            <a:pPr>
              <a:buNone/>
            </a:pPr>
            <a:endParaRPr lang="fr-CA"/>
          </a:p>
          <a:p>
            <a:pPr>
              <a:buNone/>
            </a:pPr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79D776-11BE-795B-218D-BCA3CBDC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sz="2400" noProof="0" smtClean="0"/>
              <a:pPr rtl="0"/>
              <a:t>7</a:t>
            </a:fld>
            <a:endParaRPr lang="fr-FR" sz="2400" noProof="0"/>
          </a:p>
        </p:txBody>
      </p:sp>
    </p:spTree>
    <p:extLst>
      <p:ext uri="{BB962C8B-B14F-4D97-AF65-F5344CB8AC3E}">
        <p14:creationId xmlns:p14="http://schemas.microsoft.com/office/powerpoint/2010/main" val="982225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2" name="Rectangle 11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Rectangle 14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16" name="Rectangle 15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6275" y="4877533"/>
            <a:ext cx="3074250" cy="618416"/>
          </a:xfrm>
        </p:spPr>
        <p:txBody>
          <a:bodyPr rtlCol="0">
            <a:normAutofit fontScale="90000"/>
          </a:bodyPr>
          <a:lstStyle/>
          <a:p>
            <a:pPr rtl="0"/>
            <a:r>
              <a:rPr lang="fr-FR">
                <a:solidFill>
                  <a:srgbClr val="FFFFFF"/>
                </a:solidFill>
              </a:rPr>
              <a:t>Merci!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85829" y="2858397"/>
            <a:ext cx="3415786" cy="113349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3000">
                <a:solidFill>
                  <a:schemeClr val="bg2"/>
                </a:solidFill>
              </a:rPr>
              <a:t>Des </a:t>
            </a:r>
            <a:r>
              <a:rPr lang="fr-FR" sz="3000" dirty="0">
                <a:solidFill>
                  <a:schemeClr val="bg2"/>
                </a:solidFill>
              </a:rPr>
              <a:t>questions?</a:t>
            </a:r>
          </a:p>
          <a:p>
            <a:pPr rtl="0"/>
            <a:endParaRPr lang="fr-FR">
              <a:solidFill>
                <a:schemeClr val="bg2"/>
              </a:solidFill>
            </a:endParaRPr>
          </a:p>
          <a:p>
            <a:pPr rtl="0"/>
            <a:endParaRPr lang="fr-FR">
              <a:solidFill>
                <a:schemeClr val="bg2"/>
              </a:solidFill>
            </a:endParaRPr>
          </a:p>
        </p:txBody>
      </p:sp>
      <p:pic>
        <p:nvPicPr>
          <p:cNvPr id="5" name="Image 4" descr="Valeurs numériques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nalisé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8800_TF56390039_Win32" id="{FCB14B3E-2B92-48B8-A334-05E7A8EE34E1}" vid="{B6EC9E21-8C82-4EB1-BBE7-A370F785D0C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DE3C642-FB29-44A3-A607-C9ECC3A6185D}">
  <we:reference id="WA200007559" version="12.4.0.0" store="fr-fr" storeType="omex"/>
  <we:alternateReferences>
    <we:reference id="WA200007559" version="12.4.0.0" store="omex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{16FD55BE-2AC2-4EBB-A81E-CC45177F6E7E}TF9cd6fad6-da1d-416b-8dc8-a086cd1045b1ec718d70_win32-4022ceacc6bf</Template>
  <TotalTime>6</TotalTime>
  <Words>324</Words>
  <Application>Microsoft Office PowerPoint</Application>
  <PresentationFormat>Grand écran</PresentationFormat>
  <Paragraphs>53</Paragraphs>
  <Slides>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Calibri</vt:lpstr>
      <vt:lpstr>Gill Sans MT</vt:lpstr>
      <vt:lpstr>Wingdings</vt:lpstr>
      <vt:lpstr>Wingdings 2</vt:lpstr>
      <vt:lpstr>Wingdings,Sans-Serif</vt:lpstr>
      <vt:lpstr>Personnalisé</vt:lpstr>
      <vt:lpstr>comité enjeux sociaux</vt:lpstr>
      <vt:lpstr>Plan de rencontre (lise ou karine)</vt:lpstr>
      <vt:lpstr>Présentation des membres du comité (Sylvain)</vt:lpstr>
      <vt:lpstr>Réalisations 2025-2026 (sylvain)</vt:lpstr>
      <vt:lpstr>avant-goût de la rencontre sur l'IA (Guillaume)</vt:lpstr>
      <vt:lpstr>avant-goût de la rencontre sur l'IA (Guillaume)</vt:lpstr>
      <vt:lpstr>Un mot sur un sondage à venir (karine)</vt:lpstr>
      <vt:lpstr>Merci!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Perron Guillaume</dc:creator>
  <cp:lastModifiedBy>Guillaume Perron</cp:lastModifiedBy>
  <cp:revision>732</cp:revision>
  <dcterms:created xsi:type="dcterms:W3CDTF">2026-02-25T21:07:34Z</dcterms:created>
  <dcterms:modified xsi:type="dcterms:W3CDTF">2026-06-08T19:02:17Z</dcterms:modified>
</cp:coreProperties>
</file>