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69" r:id="rId16"/>
  </p:sldIdLst>
  <p:sldSz cx="18288000" cy="10287000"/>
  <p:notesSz cx="6858000" cy="9144000"/>
  <p:embeddedFontLst>
    <p:embeddedFont>
      <p:font typeface="Give You Glory" panose="02000000000000000000" pitchFamily="2" charset="0"/>
      <p:regular r:id="rId17"/>
    </p:embeddedFont>
    <p:embeddedFont>
      <p:font typeface="Nunito" pitchFamily="2" charset="77"/>
      <p:regular r:id="rId18"/>
      <p:bold r:id="rId19"/>
      <p:italic r:id="rId20"/>
      <p:boldItalic r:id="rId21"/>
    </p:embeddedFont>
    <p:embeddedFont>
      <p:font typeface="Nunito Bold" pitchFamily="2" charset="77"/>
      <p:regular r:id="rId22"/>
      <p:bold r:id="rId23"/>
    </p:embeddedFont>
    <p:embeddedFont>
      <p:font typeface="Questrial" pitchFamily="2" charset="77"/>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3786D8">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rot="2377873">
            <a:off x="17133679" y="1793207"/>
            <a:ext cx="901085" cy="1118728"/>
          </a:xfrm>
          <a:custGeom>
            <a:avLst/>
            <a:gdLst/>
            <a:ahLst/>
            <a:cxnLst/>
            <a:rect l="l" t="t" r="r" b="b"/>
            <a:pathLst>
              <a:path w="901085" h="1118728">
                <a:moveTo>
                  <a:pt x="0" y="0"/>
                </a:moveTo>
                <a:lnTo>
                  <a:pt x="901084" y="0"/>
                </a:lnTo>
                <a:lnTo>
                  <a:pt x="901084" y="1118728"/>
                </a:lnTo>
                <a:lnTo>
                  <a:pt x="0" y="1118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930526">
            <a:off x="15961083" y="173998"/>
            <a:ext cx="1659768" cy="2084184"/>
          </a:xfrm>
          <a:custGeom>
            <a:avLst/>
            <a:gdLst/>
            <a:ahLst/>
            <a:cxnLst/>
            <a:rect l="l" t="t" r="r" b="b"/>
            <a:pathLst>
              <a:path w="1659768" h="2084184">
                <a:moveTo>
                  <a:pt x="0" y="0"/>
                </a:moveTo>
                <a:lnTo>
                  <a:pt x="1659768" y="0"/>
                </a:lnTo>
                <a:lnTo>
                  <a:pt x="1659768" y="2084184"/>
                </a:lnTo>
                <a:lnTo>
                  <a:pt x="0" y="2084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4662332" y="7619504"/>
            <a:ext cx="7854432" cy="2483964"/>
          </a:xfrm>
          <a:custGeom>
            <a:avLst/>
            <a:gdLst/>
            <a:ahLst/>
            <a:cxnLst/>
            <a:rect l="l" t="t" r="r" b="b"/>
            <a:pathLst>
              <a:path w="7854432" h="2483964">
                <a:moveTo>
                  <a:pt x="0" y="0"/>
                </a:moveTo>
                <a:lnTo>
                  <a:pt x="7854432" y="0"/>
                </a:lnTo>
                <a:lnTo>
                  <a:pt x="7854432" y="2483964"/>
                </a:lnTo>
                <a:lnTo>
                  <a:pt x="0" y="2483964"/>
                </a:lnTo>
                <a:lnTo>
                  <a:pt x="0" y="0"/>
                </a:lnTo>
                <a:close/>
              </a:path>
            </a:pathLst>
          </a:custGeom>
          <a:blipFill>
            <a:blip r:embed="rId6"/>
            <a:stretch>
              <a:fillRect/>
            </a:stretch>
          </a:blipFill>
        </p:spPr>
        <p:txBody>
          <a:bodyPr/>
          <a:lstStyle/>
          <a:p>
            <a:endParaRPr lang="fr-FR"/>
          </a:p>
        </p:txBody>
      </p:sp>
      <p:sp>
        <p:nvSpPr>
          <p:cNvPr id="5" name="Freeform 5"/>
          <p:cNvSpPr/>
          <p:nvPr/>
        </p:nvSpPr>
        <p:spPr>
          <a:xfrm>
            <a:off x="423639" y="1028700"/>
            <a:ext cx="4159366" cy="8055109"/>
          </a:xfrm>
          <a:custGeom>
            <a:avLst/>
            <a:gdLst/>
            <a:ahLst/>
            <a:cxnLst/>
            <a:rect l="l" t="t" r="r" b="b"/>
            <a:pathLst>
              <a:path w="4159366" h="8055109">
                <a:moveTo>
                  <a:pt x="0" y="0"/>
                </a:moveTo>
                <a:lnTo>
                  <a:pt x="4159366" y="0"/>
                </a:lnTo>
                <a:lnTo>
                  <a:pt x="4159366" y="8055109"/>
                </a:lnTo>
                <a:lnTo>
                  <a:pt x="0" y="80551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6" name="Freeform 6"/>
          <p:cNvSpPr/>
          <p:nvPr/>
        </p:nvSpPr>
        <p:spPr>
          <a:xfrm>
            <a:off x="12859242" y="8346846"/>
            <a:ext cx="3908756" cy="1473927"/>
          </a:xfrm>
          <a:custGeom>
            <a:avLst/>
            <a:gdLst/>
            <a:ahLst/>
            <a:cxnLst/>
            <a:rect l="l" t="t" r="r" b="b"/>
            <a:pathLst>
              <a:path w="3908756" h="1473927">
                <a:moveTo>
                  <a:pt x="0" y="0"/>
                </a:moveTo>
                <a:lnTo>
                  <a:pt x="3908756" y="0"/>
                </a:lnTo>
                <a:lnTo>
                  <a:pt x="3908756" y="1473927"/>
                </a:lnTo>
                <a:lnTo>
                  <a:pt x="0" y="1473927"/>
                </a:lnTo>
                <a:lnTo>
                  <a:pt x="0" y="0"/>
                </a:lnTo>
                <a:close/>
              </a:path>
            </a:pathLst>
          </a:custGeom>
          <a:blipFill>
            <a:blip r:embed="rId9"/>
            <a:stretch>
              <a:fillRect/>
            </a:stretch>
          </a:blipFill>
        </p:spPr>
        <p:txBody>
          <a:bodyPr/>
          <a:lstStyle/>
          <a:p>
            <a:endParaRPr lang="fr-FR"/>
          </a:p>
        </p:txBody>
      </p:sp>
      <p:sp>
        <p:nvSpPr>
          <p:cNvPr id="7" name="TextBox 7"/>
          <p:cNvSpPr txBox="1"/>
          <p:nvPr/>
        </p:nvSpPr>
        <p:spPr>
          <a:xfrm>
            <a:off x="4475859" y="1091753"/>
            <a:ext cx="11201158" cy="4225576"/>
          </a:xfrm>
          <a:prstGeom prst="rect">
            <a:avLst/>
          </a:prstGeom>
        </p:spPr>
        <p:txBody>
          <a:bodyPr lIns="0" tIns="0" rIns="0" bIns="0" rtlCol="0" anchor="t">
            <a:spAutoFit/>
          </a:bodyPr>
          <a:lstStyle/>
          <a:p>
            <a:pPr algn="ctr">
              <a:lnSpc>
                <a:spcPts val="11208"/>
              </a:lnSpc>
            </a:pPr>
            <a:r>
              <a:rPr lang="en-US" sz="8005">
                <a:solidFill>
                  <a:srgbClr val="FFFFFF"/>
                </a:solidFill>
                <a:latin typeface="Questrial"/>
                <a:ea typeface="Questrial"/>
                <a:cs typeface="Questrial"/>
                <a:sym typeface="Questrial"/>
              </a:rPr>
              <a:t>Journée nationale des</a:t>
            </a:r>
          </a:p>
          <a:p>
            <a:pPr algn="ctr">
              <a:lnSpc>
                <a:spcPts val="11208"/>
              </a:lnSpc>
            </a:pPr>
            <a:r>
              <a:rPr lang="en-US" sz="8005">
                <a:solidFill>
                  <a:srgbClr val="FFFFFF"/>
                </a:solidFill>
                <a:latin typeface="Questrial"/>
                <a:ea typeface="Questrial"/>
                <a:cs typeface="Questrial"/>
                <a:sym typeface="Questrial"/>
              </a:rPr>
              <a:t>chargées et chargés </a:t>
            </a:r>
          </a:p>
          <a:p>
            <a:pPr algn="ctr">
              <a:lnSpc>
                <a:spcPts val="11208"/>
              </a:lnSpc>
              <a:spcBef>
                <a:spcPct val="0"/>
              </a:spcBef>
            </a:pPr>
            <a:r>
              <a:rPr lang="en-US" sz="8005">
                <a:solidFill>
                  <a:srgbClr val="FFFFFF"/>
                </a:solidFill>
                <a:latin typeface="Questrial"/>
                <a:ea typeface="Questrial"/>
                <a:cs typeface="Questrial"/>
                <a:sym typeface="Questrial"/>
              </a:rPr>
              <a:t>de cours</a:t>
            </a:r>
          </a:p>
        </p:txBody>
      </p:sp>
      <p:sp>
        <p:nvSpPr>
          <p:cNvPr id="8" name="TextBox 8"/>
          <p:cNvSpPr txBox="1"/>
          <p:nvPr/>
        </p:nvSpPr>
        <p:spPr>
          <a:xfrm>
            <a:off x="5163185" y="5669652"/>
            <a:ext cx="9826506" cy="1908813"/>
          </a:xfrm>
          <a:prstGeom prst="rect">
            <a:avLst/>
          </a:prstGeom>
        </p:spPr>
        <p:txBody>
          <a:bodyPr lIns="0" tIns="0" rIns="0" bIns="0" rtlCol="0" anchor="t">
            <a:spAutoFit/>
          </a:bodyPr>
          <a:lstStyle/>
          <a:p>
            <a:pPr algn="ctr">
              <a:lnSpc>
                <a:spcPts val="7661"/>
              </a:lnSpc>
              <a:spcBef>
                <a:spcPct val="0"/>
              </a:spcBef>
            </a:pPr>
            <a:r>
              <a:rPr lang="en-US" sz="5472">
                <a:solidFill>
                  <a:srgbClr val="FFFFFF"/>
                </a:solidFill>
                <a:latin typeface="Give You Glory"/>
                <a:ea typeface="Give You Glory"/>
                <a:cs typeface="Give You Glory"/>
                <a:sym typeface="Give You Glory"/>
              </a:rPr>
              <a:t>Aujourd’hui, chères et chers collègues, nous vous célébrons!</a:t>
            </a:r>
          </a:p>
        </p:txBody>
      </p:sp>
    </p:spTree>
  </p:cSld>
  <p:clrMapOvr>
    <a:masterClrMapping/>
  </p:clrMapOvr>
  <mc:AlternateContent xmlns:mc="http://schemas.openxmlformats.org/markup-compatibility/2006" xmlns:p14="http://schemas.microsoft.com/office/powerpoint/2010/main">
    <mc:Choice Requires="p14">
      <p:transition spd="slow" p14:dur="2000" advClick="0" advTm="200"/>
    </mc:Choice>
    <mc:Fallback xmlns="">
      <p:transition spd="slow" advClick="0" advTm="2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2664531"/>
            <a:ext cx="15194968" cy="5104363"/>
          </a:xfrm>
          <a:prstGeom prst="rect">
            <a:avLst/>
          </a:prstGeom>
        </p:spPr>
        <p:txBody>
          <a:bodyPr lIns="0" tIns="0" rIns="0" bIns="0" rtlCol="0" anchor="t">
            <a:spAutoFit/>
          </a:bodyPr>
          <a:lstStyle/>
          <a:p>
            <a:pPr algn="l">
              <a:lnSpc>
                <a:spcPts val="5819"/>
              </a:lnSpc>
              <a:spcBef>
                <a:spcPct val="0"/>
              </a:spcBef>
            </a:pPr>
            <a:r>
              <a:rPr lang="en-US" sz="4156" b="1">
                <a:solidFill>
                  <a:srgbClr val="FFFFFF"/>
                </a:solidFill>
                <a:latin typeface="Nunito Bold"/>
                <a:ea typeface="Nunito Bold"/>
                <a:cs typeface="Nunito Bold"/>
                <a:sym typeface="Nunito Bold"/>
              </a:rPr>
              <a:t>Léa Dufour e</a:t>
            </a:r>
            <a:r>
              <a:rPr lang="en-US" sz="4156">
                <a:solidFill>
                  <a:srgbClr val="FFFFFF"/>
                </a:solidFill>
                <a:latin typeface="Nunito"/>
                <a:ea typeface="Nunito"/>
                <a:cs typeface="Nunito"/>
                <a:sym typeface="Nunito"/>
              </a:rPr>
              <a:t>st chargée de cours en développement normal et pathologique du langage oral et écrit. Mme Dufour a, pendant cette session, été une lanterne pour moi. Elle a su nous transmettre les savoirs essentiels pour dépister les élèves pouvant avoir des difficultés/troubles du langage. Disponible, d'agréable compagnie et gentille sont ainsi quelques qualités parmi tant d'autres que je pourrais énumérer. Merci !</a:t>
            </a:r>
          </a:p>
        </p:txBody>
      </p:sp>
      <p:sp>
        <p:nvSpPr>
          <p:cNvPr id="3" name="Freeform 3"/>
          <p:cNvSpPr/>
          <p:nvPr/>
        </p:nvSpPr>
        <p:spPr>
          <a:xfrm rot="764773">
            <a:off x="16110224" y="8009740"/>
            <a:ext cx="2298153" cy="2885808"/>
          </a:xfrm>
          <a:custGeom>
            <a:avLst/>
            <a:gdLst/>
            <a:ahLst/>
            <a:cxnLst/>
            <a:rect l="l" t="t" r="r" b="b"/>
            <a:pathLst>
              <a:path w="2298153" h="2885808">
                <a:moveTo>
                  <a:pt x="0" y="0"/>
                </a:moveTo>
                <a:lnTo>
                  <a:pt x="2298152" y="0"/>
                </a:lnTo>
                <a:lnTo>
                  <a:pt x="2298152" y="2885808"/>
                </a:lnTo>
                <a:lnTo>
                  <a:pt x="0" y="28858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a:off x="14461575" y="8502287"/>
            <a:ext cx="1050506" cy="1111157"/>
          </a:xfrm>
          <a:custGeom>
            <a:avLst/>
            <a:gdLst/>
            <a:ahLst/>
            <a:cxnLst/>
            <a:rect l="l" t="t" r="r" b="b"/>
            <a:pathLst>
              <a:path w="1050506" h="1111157">
                <a:moveTo>
                  <a:pt x="0" y="0"/>
                </a:moveTo>
                <a:lnTo>
                  <a:pt x="1050507" y="0"/>
                </a:lnTo>
                <a:lnTo>
                  <a:pt x="1050507" y="1111156"/>
                </a:lnTo>
                <a:lnTo>
                  <a:pt x="0" y="1111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250"/>
    </mc:Choice>
    <mc:Fallback xmlns="">
      <p:transition spd="slow" advClick="0" advTm="2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2099211"/>
            <a:ext cx="15194968" cy="6571148"/>
          </a:xfrm>
          <a:prstGeom prst="rect">
            <a:avLst/>
          </a:prstGeom>
        </p:spPr>
        <p:txBody>
          <a:bodyPr lIns="0" tIns="0" rIns="0" bIns="0" rtlCol="0" anchor="t">
            <a:spAutoFit/>
          </a:bodyPr>
          <a:lstStyle/>
          <a:p>
            <a:pPr algn="l">
              <a:lnSpc>
                <a:spcPts val="5819"/>
              </a:lnSpc>
              <a:spcBef>
                <a:spcPct val="0"/>
              </a:spcBef>
            </a:pPr>
            <a:r>
              <a:rPr lang="en-US" sz="4156" b="1">
                <a:solidFill>
                  <a:srgbClr val="FFFFFF"/>
                </a:solidFill>
                <a:latin typeface="Nunito Bold"/>
                <a:ea typeface="Nunito Bold"/>
                <a:cs typeface="Nunito Bold"/>
                <a:sym typeface="Nunito Bold"/>
              </a:rPr>
              <a:t>Laurence Fontaine</a:t>
            </a:r>
            <a:r>
              <a:rPr lang="en-US" sz="4156">
                <a:solidFill>
                  <a:srgbClr val="FFFFFF"/>
                </a:solidFill>
                <a:latin typeface="Nunito"/>
                <a:ea typeface="Nunito"/>
                <a:cs typeface="Nunito"/>
                <a:sym typeface="Nunito"/>
              </a:rPr>
              <a:t> est une enseignante formidable que j’ai eu la chance d’avoir dans mon baccalauréat en sciences infirmières (Lévis). Toujours de bonne humeur, motivée, et surtout, passionnée. Elle trouvait une façon de rendre chaque cours intéressant. Super facile d’approche, elle m’a permis d’acquérir plein de nouvelles connaissances qui me sont utiles dans mon travail d’infirmière. Étant IPS, Laurence a répondu à toutes mes questions sur la maîtrise IPS et m’a aidée à prendre une décision pour la suite de mon parcours académique. Merci Laurence!</a:t>
            </a:r>
          </a:p>
        </p:txBody>
      </p:sp>
      <p:sp>
        <p:nvSpPr>
          <p:cNvPr id="3" name="Freeform 3"/>
          <p:cNvSpPr/>
          <p:nvPr/>
        </p:nvSpPr>
        <p:spPr>
          <a:xfrm rot="2401982">
            <a:off x="15623147" y="-1058693"/>
            <a:ext cx="2819577" cy="3540565"/>
          </a:xfrm>
          <a:custGeom>
            <a:avLst/>
            <a:gdLst/>
            <a:ahLst/>
            <a:cxnLst/>
            <a:rect l="l" t="t" r="r" b="b"/>
            <a:pathLst>
              <a:path w="2819577" h="3540565">
                <a:moveTo>
                  <a:pt x="0" y="0"/>
                </a:moveTo>
                <a:lnTo>
                  <a:pt x="2819577" y="0"/>
                </a:lnTo>
                <a:lnTo>
                  <a:pt x="2819577" y="3540566"/>
                </a:lnTo>
                <a:lnTo>
                  <a:pt x="0" y="35405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2148630">
            <a:off x="16003543" y="8513540"/>
            <a:ext cx="1676681" cy="1773484"/>
          </a:xfrm>
          <a:custGeom>
            <a:avLst/>
            <a:gdLst/>
            <a:ahLst/>
            <a:cxnLst/>
            <a:rect l="l" t="t" r="r" b="b"/>
            <a:pathLst>
              <a:path w="1676681" h="1773484">
                <a:moveTo>
                  <a:pt x="0" y="0"/>
                </a:moveTo>
                <a:lnTo>
                  <a:pt x="1676681" y="0"/>
                </a:lnTo>
                <a:lnTo>
                  <a:pt x="1676681" y="1773484"/>
                </a:lnTo>
                <a:lnTo>
                  <a:pt x="0" y="17734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350"/>
    </mc:Choice>
    <mc:Fallback xmlns="">
      <p:transition spd="slow" advClick="0" advTm="35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1647991" y="1657946"/>
            <a:ext cx="15194968" cy="7981780"/>
          </a:xfrm>
          <a:prstGeom prst="rect">
            <a:avLst/>
          </a:prstGeom>
        </p:spPr>
        <p:txBody>
          <a:bodyPr lIns="0" tIns="0" rIns="0" bIns="0" rtlCol="0" anchor="t">
            <a:spAutoFit/>
          </a:bodyPr>
          <a:lstStyle/>
          <a:p>
            <a:pPr algn="l">
              <a:lnSpc>
                <a:spcPts val="5259"/>
              </a:lnSpc>
              <a:spcBef>
                <a:spcPct val="0"/>
              </a:spcBef>
            </a:pPr>
            <a:r>
              <a:rPr lang="en-US" sz="3756">
                <a:solidFill>
                  <a:srgbClr val="FFFFFF"/>
                </a:solidFill>
                <a:latin typeface="Nunito"/>
                <a:ea typeface="Nunito"/>
                <a:cs typeface="Nunito"/>
                <a:sym typeface="Nunito"/>
              </a:rPr>
              <a:t>Je tenais à prendre un moment pour exprimer ma gratitude envers </a:t>
            </a:r>
            <a:r>
              <a:rPr lang="en-US" sz="3756" b="1">
                <a:solidFill>
                  <a:srgbClr val="FFFFFF"/>
                </a:solidFill>
                <a:latin typeface="Nunito Bold"/>
                <a:ea typeface="Nunito Bold"/>
                <a:cs typeface="Nunito Bold"/>
                <a:sym typeface="Nunito Bold"/>
              </a:rPr>
              <a:t>Dave Bélanger</a:t>
            </a:r>
            <a:r>
              <a:rPr lang="en-US" sz="3756">
                <a:solidFill>
                  <a:srgbClr val="FFFFFF"/>
                </a:solidFill>
                <a:latin typeface="Nunito"/>
                <a:ea typeface="Nunito"/>
                <a:cs typeface="Nunito"/>
                <a:sym typeface="Nunito"/>
              </a:rPr>
              <a:t> et souligner l’impact significatif qu’il a eu sur mon parcours universitaire. Son dévouement et sa passion pour l’enseignement ont véritablement fait la différence dans ma formation académique. Son approche pédagogique, bien qu’exigeante, a été une source constante de motivation et de dépassement de soi. Il a su allier rigueur et bienveillance, poussant chaque étudiant à donner le meilleur de soi-même. Sa capacité à utiliser diverses stratégies d’enseignement pour faire comprendre la matière est remarquable. Sa détermination à nous voir réussir et son professionnalisme constant forcent l’admiration. Il incarne l’excellence en matière d’enseignement universitaire. Merci d’être le chargé de cours que vous êtes.</a:t>
            </a:r>
          </a:p>
        </p:txBody>
      </p:sp>
      <p:sp>
        <p:nvSpPr>
          <p:cNvPr id="3" name="Freeform 3"/>
          <p:cNvSpPr/>
          <p:nvPr/>
        </p:nvSpPr>
        <p:spPr>
          <a:xfrm rot="764773">
            <a:off x="1946658" y="-135731"/>
            <a:ext cx="964048" cy="1210563"/>
          </a:xfrm>
          <a:custGeom>
            <a:avLst/>
            <a:gdLst/>
            <a:ahLst/>
            <a:cxnLst/>
            <a:rect l="l" t="t" r="r" b="b"/>
            <a:pathLst>
              <a:path w="964048" h="1210563">
                <a:moveTo>
                  <a:pt x="0" y="0"/>
                </a:moveTo>
                <a:lnTo>
                  <a:pt x="964048" y="0"/>
                </a:lnTo>
                <a:lnTo>
                  <a:pt x="964048" y="1210563"/>
                </a:lnTo>
                <a:lnTo>
                  <a:pt x="0" y="1210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523292">
            <a:off x="-483474" y="-304117"/>
            <a:ext cx="2029990" cy="2147190"/>
          </a:xfrm>
          <a:custGeom>
            <a:avLst/>
            <a:gdLst/>
            <a:ahLst/>
            <a:cxnLst/>
            <a:rect l="l" t="t" r="r" b="b"/>
            <a:pathLst>
              <a:path w="2029990" h="2147190">
                <a:moveTo>
                  <a:pt x="0" y="0"/>
                </a:moveTo>
                <a:lnTo>
                  <a:pt x="2029990" y="0"/>
                </a:lnTo>
                <a:lnTo>
                  <a:pt x="2029990" y="2147190"/>
                </a:lnTo>
                <a:lnTo>
                  <a:pt x="0" y="2147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400"/>
    </mc:Choice>
    <mc:Fallback xmlns="">
      <p:transition spd="slow" advClick="0" advTm="4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764773">
            <a:off x="16535604" y="8214224"/>
            <a:ext cx="1447392" cy="1817501"/>
          </a:xfrm>
          <a:custGeom>
            <a:avLst/>
            <a:gdLst/>
            <a:ahLst/>
            <a:cxnLst/>
            <a:rect l="l" t="t" r="r" b="b"/>
            <a:pathLst>
              <a:path w="1447392" h="1817501">
                <a:moveTo>
                  <a:pt x="0" y="0"/>
                </a:moveTo>
                <a:lnTo>
                  <a:pt x="1447392" y="0"/>
                </a:lnTo>
                <a:lnTo>
                  <a:pt x="1447392" y="1817501"/>
                </a:lnTo>
                <a:lnTo>
                  <a:pt x="0" y="1817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rot="-1523292">
            <a:off x="13705" y="-44895"/>
            <a:ext cx="2029990" cy="2147190"/>
          </a:xfrm>
          <a:custGeom>
            <a:avLst/>
            <a:gdLst/>
            <a:ahLst/>
            <a:cxnLst/>
            <a:rect l="l" t="t" r="r" b="b"/>
            <a:pathLst>
              <a:path w="2029990" h="2147190">
                <a:moveTo>
                  <a:pt x="0" y="0"/>
                </a:moveTo>
                <a:lnTo>
                  <a:pt x="2029990" y="0"/>
                </a:lnTo>
                <a:lnTo>
                  <a:pt x="2029990" y="2147190"/>
                </a:lnTo>
                <a:lnTo>
                  <a:pt x="0" y="2147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546516" y="3856539"/>
            <a:ext cx="15194968" cy="2573921"/>
          </a:xfrm>
          <a:prstGeom prst="rect">
            <a:avLst/>
          </a:prstGeom>
        </p:spPr>
        <p:txBody>
          <a:bodyPr lIns="0" tIns="0" rIns="0" bIns="0" rtlCol="0" anchor="t">
            <a:spAutoFit/>
          </a:bodyPr>
          <a:lstStyle/>
          <a:p>
            <a:pPr marL="0" marR="0" lvl="0" indent="0" algn="l" defTabSz="914400" rtl="0" eaLnBrk="1" fontAlgn="auto" latinLnBrk="0" hangingPunct="1">
              <a:lnSpc>
                <a:spcPts val="5119"/>
              </a:lnSpc>
              <a:spcBef>
                <a:spcPct val="0"/>
              </a:spcBef>
              <a:spcAft>
                <a:spcPts val="0"/>
              </a:spcAft>
              <a:buClrTx/>
              <a:buSzTx/>
              <a:buFontTx/>
              <a:buNone/>
              <a:tabLst/>
              <a:defRPr/>
            </a:pP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Je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souhaite</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reconnaitre</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le travail de </a:t>
            </a:r>
            <a:r>
              <a:rPr kumimoji="0" lang="en-US" sz="3656" b="1" i="0" u="none" strike="noStrike" kern="1200" cap="none" spc="0" normalizeH="0" baseline="0" noProof="0" dirty="0">
                <a:ln>
                  <a:noFill/>
                </a:ln>
                <a:solidFill>
                  <a:srgbClr val="FFFFFF"/>
                </a:solidFill>
                <a:effectLst/>
                <a:uLnTx/>
                <a:uFillTx/>
                <a:latin typeface="Nunito Bold"/>
                <a:ea typeface="Nunito Bold"/>
                <a:cs typeface="Nunito Bold"/>
                <a:sym typeface="Nunito Bold"/>
              </a:rPr>
              <a:t>Marie-Hélène Duguay</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par rapport au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soutien</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qu'elle</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offre</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à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ses</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collègues</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superviseurs</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de stage. Marie-Hélène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est</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une</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collègue</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précieuse qui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est</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toujours</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prête</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à aider, et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ce</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toujours</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dans la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bienveillance</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 Merci, Marie-Hélène, pour ton </a:t>
            </a:r>
            <a:r>
              <a:rPr kumimoji="0" lang="en-US" sz="3656" b="0" i="0" u="none" strike="noStrike" kern="1200" cap="none" spc="0" normalizeH="0" baseline="0" noProof="0" dirty="0" err="1">
                <a:ln>
                  <a:noFill/>
                </a:ln>
                <a:solidFill>
                  <a:srgbClr val="FFFFFF"/>
                </a:solidFill>
                <a:effectLst/>
                <a:uLnTx/>
                <a:uFillTx/>
                <a:latin typeface="Nunito"/>
                <a:ea typeface="Nunito"/>
                <a:cs typeface="Nunito"/>
                <a:sym typeface="Nunito"/>
              </a:rPr>
              <a:t>accompagnement</a:t>
            </a:r>
            <a:r>
              <a:rPr kumimoji="0" lang="en-US" sz="3656" b="0" i="0" u="none" strike="noStrike" kern="1200" cap="none" spc="0" normalizeH="0" baseline="0" noProof="0" dirty="0">
                <a:ln>
                  <a:noFill/>
                </a:ln>
                <a:solidFill>
                  <a:srgbClr val="FFFFFF"/>
                </a:solidFill>
                <a:effectLst/>
                <a:uLnTx/>
                <a:uFillTx/>
                <a:latin typeface="Nunito"/>
                <a:ea typeface="Nunito"/>
                <a:cs typeface="Nunito"/>
                <a:sym typeface="Nunito"/>
              </a:rPr>
              <a:t>.</a:t>
            </a:r>
          </a:p>
        </p:txBody>
      </p:sp>
    </p:spTree>
  </p:cSld>
  <p:clrMapOvr>
    <a:masterClrMapping/>
  </p:clrMapOvr>
  <mc:AlternateContent xmlns:mc="http://schemas.openxmlformats.org/markup-compatibility/2006">
    <mc:Choice xmlns:p14="http://schemas.microsoft.com/office/powerpoint/2010/main" Requires="p14">
      <p:transition spd="slow" p14:dur="2000" advClick="0" advTm="200"/>
    </mc:Choice>
    <mc:Fallback>
      <p:transition spd="slow" advClick="0" advTm="2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1693200" y="3579268"/>
            <a:ext cx="14901599" cy="6095134"/>
          </a:xfrm>
          <a:prstGeom prst="rect">
            <a:avLst/>
          </a:prstGeom>
        </p:spPr>
        <p:txBody>
          <a:bodyPr lIns="0" tIns="0" rIns="0" bIns="0" rtlCol="0" anchor="t">
            <a:spAutoFit/>
          </a:bodyPr>
          <a:lstStyle/>
          <a:p>
            <a:pPr marL="0" marR="0" lvl="0" indent="0" algn="ctr" defTabSz="914400" rtl="0" eaLnBrk="1" fontAlgn="auto" latinLnBrk="0" hangingPunct="1">
              <a:lnSpc>
                <a:spcPts val="11063"/>
              </a:lnSpc>
              <a:spcBef>
                <a:spcPts val="0"/>
              </a:spcBef>
              <a:spcAft>
                <a:spcPts val="0"/>
              </a:spcAft>
              <a:buClrTx/>
              <a:buSzTx/>
              <a:buFontTx/>
              <a:buNone/>
              <a:tabLst/>
              <a:defRPr/>
            </a:pPr>
            <a:r>
              <a:rPr kumimoji="0" lang="en-US" sz="7902" b="0" i="0" u="none" strike="noStrike" kern="1200" cap="none" spc="0" normalizeH="0" baseline="0" noProof="0">
                <a:ln>
                  <a:noFill/>
                </a:ln>
                <a:solidFill>
                  <a:srgbClr val="FFFFFF"/>
                </a:solidFill>
                <a:effectLst/>
                <a:uLnTx/>
                <a:uFillTx/>
                <a:latin typeface="Give You Glory"/>
                <a:ea typeface="Give You Glory"/>
                <a:cs typeface="Give You Glory"/>
                <a:sym typeface="Give You Glory"/>
              </a:rPr>
              <a:t>Merci à toutes et tous qui ont </a:t>
            </a:r>
          </a:p>
          <a:p>
            <a:pPr marL="0" marR="0" lvl="0" indent="0" algn="ctr" defTabSz="914400" rtl="0" eaLnBrk="1" fontAlgn="auto" latinLnBrk="0" hangingPunct="1">
              <a:lnSpc>
                <a:spcPts val="11063"/>
              </a:lnSpc>
              <a:spcBef>
                <a:spcPts val="0"/>
              </a:spcBef>
              <a:spcAft>
                <a:spcPts val="0"/>
              </a:spcAft>
              <a:buClrTx/>
              <a:buSzTx/>
              <a:buFontTx/>
              <a:buNone/>
              <a:tabLst/>
              <a:defRPr/>
            </a:pPr>
            <a:r>
              <a:rPr kumimoji="0" lang="en-US" sz="7902" b="0" i="0" u="none" strike="noStrike" kern="1200" cap="none" spc="0" normalizeH="0" baseline="0" noProof="0">
                <a:ln>
                  <a:noFill/>
                </a:ln>
                <a:solidFill>
                  <a:srgbClr val="FFFFFF"/>
                </a:solidFill>
                <a:effectLst/>
                <a:uLnTx/>
                <a:uFillTx/>
                <a:latin typeface="Give You Glory"/>
                <a:ea typeface="Give You Glory"/>
                <a:cs typeface="Give You Glory"/>
                <a:sym typeface="Give You Glory"/>
              </a:rPr>
              <a:t>partagé des témoignages! </a:t>
            </a:r>
          </a:p>
          <a:p>
            <a:pPr marL="0" marR="0" lvl="0" indent="0" algn="ctr" defTabSz="914400" rtl="0" eaLnBrk="1" fontAlgn="auto" latinLnBrk="0" hangingPunct="1">
              <a:lnSpc>
                <a:spcPts val="4343"/>
              </a:lnSpc>
              <a:spcBef>
                <a:spcPts val="0"/>
              </a:spcBef>
              <a:spcAft>
                <a:spcPts val="0"/>
              </a:spcAft>
              <a:buClrTx/>
              <a:buSzTx/>
              <a:buFontTx/>
              <a:buNone/>
              <a:tabLst/>
              <a:defRPr/>
            </a:pPr>
            <a:endParaRPr kumimoji="0" lang="en-US" sz="7902" b="0" i="0" u="none" strike="noStrike" kern="1200" cap="none" spc="0" normalizeH="0" baseline="0" noProof="0">
              <a:ln>
                <a:noFill/>
              </a:ln>
              <a:solidFill>
                <a:srgbClr val="FFFFFF"/>
              </a:solidFill>
              <a:effectLst/>
              <a:uLnTx/>
              <a:uFillTx/>
              <a:latin typeface="Give You Glory"/>
              <a:ea typeface="Give You Glory"/>
              <a:cs typeface="Give You Glory"/>
              <a:sym typeface="Give You Glory"/>
            </a:endParaRPr>
          </a:p>
          <a:p>
            <a:pPr marL="0" marR="0" lvl="0" indent="0" algn="ctr" defTabSz="914400" rtl="0" eaLnBrk="1" fontAlgn="auto" latinLnBrk="0" hangingPunct="1">
              <a:lnSpc>
                <a:spcPts val="11063"/>
              </a:lnSpc>
              <a:spcBef>
                <a:spcPts val="0"/>
              </a:spcBef>
              <a:spcAft>
                <a:spcPts val="0"/>
              </a:spcAft>
              <a:buClrTx/>
              <a:buSzTx/>
              <a:buFontTx/>
              <a:buNone/>
              <a:tabLst/>
              <a:defRPr/>
            </a:pPr>
            <a:r>
              <a:rPr kumimoji="0" lang="en-US" sz="7902" b="0" i="0" u="none" strike="noStrike" kern="1200" cap="none" spc="0" normalizeH="0" baseline="0" noProof="0">
                <a:ln>
                  <a:noFill/>
                </a:ln>
                <a:solidFill>
                  <a:srgbClr val="FFFFFF"/>
                </a:solidFill>
                <a:effectLst/>
                <a:uLnTx/>
                <a:uFillTx/>
                <a:latin typeface="Give You Glory"/>
                <a:ea typeface="Give You Glory"/>
                <a:cs typeface="Give You Glory"/>
                <a:sym typeface="Give You Glory"/>
              </a:rPr>
              <a:t>ÇA fait chaud au </a:t>
            </a:r>
          </a:p>
          <a:p>
            <a:pPr marL="0" marR="0" lvl="0" indent="0" algn="ctr" defTabSz="914400" rtl="0" eaLnBrk="1" fontAlgn="auto" latinLnBrk="0" hangingPunct="1">
              <a:lnSpc>
                <a:spcPts val="11063"/>
              </a:lnSpc>
              <a:spcBef>
                <a:spcPct val="0"/>
              </a:spcBef>
              <a:spcAft>
                <a:spcPts val="0"/>
              </a:spcAft>
              <a:buClrTx/>
              <a:buSzTx/>
              <a:buFontTx/>
              <a:buNone/>
              <a:tabLst/>
              <a:defRPr/>
            </a:pPr>
            <a:r>
              <a:rPr kumimoji="0" lang="en-US" sz="7902" b="0" i="0" u="none" strike="noStrike" kern="1200" cap="none" spc="0" normalizeH="0" baseline="0" noProof="0">
                <a:ln>
                  <a:noFill/>
                </a:ln>
                <a:solidFill>
                  <a:srgbClr val="FFFFFF"/>
                </a:solidFill>
                <a:effectLst/>
                <a:uLnTx/>
                <a:uFillTx/>
                <a:latin typeface="Give You Glory"/>
                <a:ea typeface="Give You Glory"/>
                <a:cs typeface="Give You Glory"/>
                <a:sym typeface="Give You Glory"/>
              </a:rPr>
              <a:t>coeur de vous lire!</a:t>
            </a:r>
          </a:p>
        </p:txBody>
      </p:sp>
      <p:sp>
        <p:nvSpPr>
          <p:cNvPr id="3" name="Freeform 3"/>
          <p:cNvSpPr/>
          <p:nvPr/>
        </p:nvSpPr>
        <p:spPr>
          <a:xfrm>
            <a:off x="616752" y="1504315"/>
            <a:ext cx="947076" cy="1189250"/>
          </a:xfrm>
          <a:custGeom>
            <a:avLst/>
            <a:gdLst/>
            <a:ahLst/>
            <a:cxnLst/>
            <a:rect l="l" t="t" r="r" b="b"/>
            <a:pathLst>
              <a:path w="947076" h="1189250">
                <a:moveTo>
                  <a:pt x="0" y="0"/>
                </a:moveTo>
                <a:lnTo>
                  <a:pt x="947076" y="0"/>
                </a:lnTo>
                <a:lnTo>
                  <a:pt x="947076" y="1189251"/>
                </a:lnTo>
                <a:lnTo>
                  <a:pt x="0" y="1189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284554">
            <a:off x="17100073" y="8117314"/>
            <a:ext cx="474916" cy="589625"/>
          </a:xfrm>
          <a:custGeom>
            <a:avLst/>
            <a:gdLst/>
            <a:ahLst/>
            <a:cxnLst/>
            <a:rect l="l" t="t" r="r" b="b"/>
            <a:pathLst>
              <a:path w="474916" h="589625">
                <a:moveTo>
                  <a:pt x="0" y="0"/>
                </a:moveTo>
                <a:lnTo>
                  <a:pt x="474916" y="0"/>
                </a:lnTo>
                <a:lnTo>
                  <a:pt x="474916" y="589625"/>
                </a:lnTo>
                <a:lnTo>
                  <a:pt x="0" y="5896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1198621">
            <a:off x="1708708" y="1004350"/>
            <a:ext cx="796063" cy="988340"/>
          </a:xfrm>
          <a:custGeom>
            <a:avLst/>
            <a:gdLst/>
            <a:ahLst/>
            <a:cxnLst/>
            <a:rect l="l" t="t" r="r" b="b"/>
            <a:pathLst>
              <a:path w="796063" h="988340">
                <a:moveTo>
                  <a:pt x="0" y="0"/>
                </a:moveTo>
                <a:lnTo>
                  <a:pt x="796063" y="0"/>
                </a:lnTo>
                <a:lnTo>
                  <a:pt x="796063" y="988340"/>
                </a:lnTo>
                <a:lnTo>
                  <a:pt x="0" y="9883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198621">
            <a:off x="16723348" y="8819835"/>
            <a:ext cx="706327" cy="876929"/>
          </a:xfrm>
          <a:custGeom>
            <a:avLst/>
            <a:gdLst/>
            <a:ahLst/>
            <a:cxnLst/>
            <a:rect l="l" t="t" r="r" b="b"/>
            <a:pathLst>
              <a:path w="706327" h="876929">
                <a:moveTo>
                  <a:pt x="0" y="0"/>
                </a:moveTo>
                <a:lnTo>
                  <a:pt x="706327" y="0"/>
                </a:lnTo>
                <a:lnTo>
                  <a:pt x="706327" y="876930"/>
                </a:lnTo>
                <a:lnTo>
                  <a:pt x="0" y="8769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7932808" y="714626"/>
            <a:ext cx="2422384" cy="2437619"/>
          </a:xfrm>
          <a:custGeom>
            <a:avLst/>
            <a:gdLst/>
            <a:ahLst/>
            <a:cxnLst/>
            <a:rect l="l" t="t" r="r" b="b"/>
            <a:pathLst>
              <a:path w="2422384" h="2437619">
                <a:moveTo>
                  <a:pt x="0" y="0"/>
                </a:moveTo>
                <a:lnTo>
                  <a:pt x="2422384" y="0"/>
                </a:lnTo>
                <a:lnTo>
                  <a:pt x="2422384" y="2437618"/>
                </a:lnTo>
                <a:lnTo>
                  <a:pt x="0" y="24376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
    </mc:Choice>
    <mc:Fallback>
      <p:transition spd="slow" advClick="0" advTm="2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65A0DF">
                <a:alpha val="100000"/>
              </a:srgbClr>
            </a:gs>
            <a:gs pos="100000">
              <a:srgbClr val="275CA2">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869372" y="885825"/>
            <a:ext cx="16549255" cy="9369710"/>
          </a:xfrm>
          <a:prstGeom prst="rect">
            <a:avLst/>
          </a:prstGeom>
        </p:spPr>
        <p:txBody>
          <a:bodyPr lIns="0" tIns="0" rIns="0" bIns="0" rtlCol="0" anchor="t">
            <a:spAutoFit/>
          </a:bodyPr>
          <a:lstStyle/>
          <a:p>
            <a:pPr algn="ctr">
              <a:lnSpc>
                <a:spcPts val="10083"/>
              </a:lnSpc>
            </a:pPr>
            <a:r>
              <a:rPr lang="en-US" sz="7202">
                <a:solidFill>
                  <a:srgbClr val="FFFFFF"/>
                </a:solidFill>
                <a:latin typeface="Give You Glory"/>
                <a:ea typeface="Give You Glory"/>
                <a:cs typeface="Give You Glory"/>
                <a:sym typeface="Give You Glory"/>
              </a:rPr>
              <a:t>Le</a:t>
            </a:r>
          </a:p>
          <a:p>
            <a:pPr algn="ctr">
              <a:lnSpc>
                <a:spcPts val="10083"/>
              </a:lnSpc>
            </a:pPr>
            <a:endParaRPr lang="en-US" sz="7202">
              <a:solidFill>
                <a:srgbClr val="FFFFFF"/>
              </a:solidFill>
              <a:latin typeface="Give You Glory"/>
              <a:ea typeface="Give You Glory"/>
              <a:cs typeface="Give You Glory"/>
              <a:sym typeface="Give You Glory"/>
            </a:endParaRPr>
          </a:p>
          <a:p>
            <a:pPr algn="ctr">
              <a:lnSpc>
                <a:spcPts val="10083"/>
              </a:lnSpc>
            </a:pPr>
            <a:endParaRPr lang="en-US" sz="7202">
              <a:solidFill>
                <a:srgbClr val="FFFFFF"/>
              </a:solidFill>
              <a:latin typeface="Give You Glory"/>
              <a:ea typeface="Give You Glory"/>
              <a:cs typeface="Give You Glory"/>
              <a:sym typeface="Give You Glory"/>
            </a:endParaRPr>
          </a:p>
          <a:p>
            <a:pPr algn="ctr">
              <a:lnSpc>
                <a:spcPts val="10083"/>
              </a:lnSpc>
            </a:pPr>
            <a:endParaRPr lang="en-US" sz="7202">
              <a:solidFill>
                <a:srgbClr val="FFFFFF"/>
              </a:solidFill>
              <a:latin typeface="Give You Glory"/>
              <a:ea typeface="Give You Glory"/>
              <a:cs typeface="Give You Glory"/>
              <a:sym typeface="Give You Glory"/>
            </a:endParaRPr>
          </a:p>
          <a:p>
            <a:pPr algn="ctr">
              <a:lnSpc>
                <a:spcPts val="8263"/>
              </a:lnSpc>
            </a:pPr>
            <a:r>
              <a:rPr lang="en-US" sz="5902">
                <a:solidFill>
                  <a:srgbClr val="FFFFFF"/>
                </a:solidFill>
                <a:latin typeface="Give You Glory"/>
                <a:ea typeface="Give You Glory"/>
                <a:cs typeface="Give You Glory"/>
                <a:sym typeface="Give You Glory"/>
              </a:rPr>
              <a:t>salue le travail essentiel des personnes chargées de cours. Bonne journée nationale des chargées et chargés de cours chères et chers collègues !</a:t>
            </a:r>
          </a:p>
          <a:p>
            <a:pPr algn="ctr">
              <a:lnSpc>
                <a:spcPts val="9103"/>
              </a:lnSpc>
              <a:spcBef>
                <a:spcPct val="0"/>
              </a:spcBef>
            </a:pPr>
            <a:endParaRPr lang="en-US" sz="5902">
              <a:solidFill>
                <a:srgbClr val="FFFFFF"/>
              </a:solidFill>
              <a:latin typeface="Give You Glory"/>
              <a:ea typeface="Give You Glory"/>
              <a:cs typeface="Give You Glory"/>
              <a:sym typeface="Give You Glory"/>
            </a:endParaRPr>
          </a:p>
        </p:txBody>
      </p:sp>
      <p:sp>
        <p:nvSpPr>
          <p:cNvPr id="3" name="Freeform 3"/>
          <p:cNvSpPr/>
          <p:nvPr/>
        </p:nvSpPr>
        <p:spPr>
          <a:xfrm>
            <a:off x="3192792" y="1379361"/>
            <a:ext cx="11902416" cy="3764139"/>
          </a:xfrm>
          <a:custGeom>
            <a:avLst/>
            <a:gdLst/>
            <a:ahLst/>
            <a:cxnLst/>
            <a:rect l="l" t="t" r="r" b="b"/>
            <a:pathLst>
              <a:path w="11902416" h="3764139">
                <a:moveTo>
                  <a:pt x="0" y="0"/>
                </a:moveTo>
                <a:lnTo>
                  <a:pt x="11902416" y="0"/>
                </a:lnTo>
                <a:lnTo>
                  <a:pt x="11902416" y="3764139"/>
                </a:lnTo>
                <a:lnTo>
                  <a:pt x="0" y="3764139"/>
                </a:lnTo>
                <a:lnTo>
                  <a:pt x="0" y="0"/>
                </a:lnTo>
                <a:close/>
              </a:path>
            </a:pathLst>
          </a:custGeom>
          <a:blipFill>
            <a:blip r:embed="rId2"/>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200"/>
    </mc:Choice>
    <mc:Fallback xmlns="">
      <p:transition spd="slow" advClick="0" advTm="2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2700000"/>
        </a:gradFill>
        <a:effectLst/>
      </p:bgPr>
    </p:bg>
    <p:spTree>
      <p:nvGrpSpPr>
        <p:cNvPr id="1" name=""/>
        <p:cNvGrpSpPr/>
        <p:nvPr/>
      </p:nvGrpSpPr>
      <p:grpSpPr>
        <a:xfrm>
          <a:off x="0" y="0"/>
          <a:ext cx="0" cy="0"/>
          <a:chOff x="0" y="0"/>
          <a:chExt cx="0" cy="0"/>
        </a:xfrm>
      </p:grpSpPr>
      <p:sp>
        <p:nvSpPr>
          <p:cNvPr id="2" name="Freeform 2"/>
          <p:cNvSpPr/>
          <p:nvPr/>
        </p:nvSpPr>
        <p:spPr>
          <a:xfrm>
            <a:off x="10723773" y="2525552"/>
            <a:ext cx="8489700" cy="9748089"/>
          </a:xfrm>
          <a:custGeom>
            <a:avLst/>
            <a:gdLst/>
            <a:ahLst/>
            <a:cxnLst/>
            <a:rect l="l" t="t" r="r" b="b"/>
            <a:pathLst>
              <a:path w="8489700" h="9748089">
                <a:moveTo>
                  <a:pt x="0" y="0"/>
                </a:moveTo>
                <a:lnTo>
                  <a:pt x="8489700" y="0"/>
                </a:lnTo>
                <a:lnTo>
                  <a:pt x="8489700" y="9748089"/>
                </a:lnTo>
                <a:lnTo>
                  <a:pt x="0" y="9748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933364">
            <a:off x="15245501" y="698524"/>
            <a:ext cx="472229" cy="586289"/>
          </a:xfrm>
          <a:custGeom>
            <a:avLst/>
            <a:gdLst/>
            <a:ahLst/>
            <a:cxnLst/>
            <a:rect l="l" t="t" r="r" b="b"/>
            <a:pathLst>
              <a:path w="472229" h="586289">
                <a:moveTo>
                  <a:pt x="0" y="0"/>
                </a:moveTo>
                <a:lnTo>
                  <a:pt x="472230" y="0"/>
                </a:lnTo>
                <a:lnTo>
                  <a:pt x="472230" y="586289"/>
                </a:lnTo>
                <a:lnTo>
                  <a:pt x="0" y="5862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16298417" y="1364991"/>
            <a:ext cx="1195332" cy="1500987"/>
          </a:xfrm>
          <a:custGeom>
            <a:avLst/>
            <a:gdLst/>
            <a:ahLst/>
            <a:cxnLst/>
            <a:rect l="l" t="t" r="r" b="b"/>
            <a:pathLst>
              <a:path w="1195332" h="1500987">
                <a:moveTo>
                  <a:pt x="0" y="0"/>
                </a:moveTo>
                <a:lnTo>
                  <a:pt x="1195332" y="0"/>
                </a:lnTo>
                <a:lnTo>
                  <a:pt x="1195332" y="1500987"/>
                </a:lnTo>
                <a:lnTo>
                  <a:pt x="0" y="1500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5" name="Freeform 5"/>
          <p:cNvSpPr/>
          <p:nvPr/>
        </p:nvSpPr>
        <p:spPr>
          <a:xfrm>
            <a:off x="1544633" y="1028700"/>
            <a:ext cx="801625" cy="1006607"/>
          </a:xfrm>
          <a:custGeom>
            <a:avLst/>
            <a:gdLst/>
            <a:ahLst/>
            <a:cxnLst/>
            <a:rect l="l" t="t" r="r" b="b"/>
            <a:pathLst>
              <a:path w="801625" h="1006607">
                <a:moveTo>
                  <a:pt x="0" y="0"/>
                </a:moveTo>
                <a:lnTo>
                  <a:pt x="801625" y="0"/>
                </a:lnTo>
                <a:lnTo>
                  <a:pt x="801625" y="1006607"/>
                </a:lnTo>
                <a:lnTo>
                  <a:pt x="0" y="10066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Freeform 6"/>
          <p:cNvSpPr/>
          <p:nvPr/>
        </p:nvSpPr>
        <p:spPr>
          <a:xfrm>
            <a:off x="2346258" y="1742162"/>
            <a:ext cx="905183" cy="1123816"/>
          </a:xfrm>
          <a:custGeom>
            <a:avLst/>
            <a:gdLst/>
            <a:ahLst/>
            <a:cxnLst/>
            <a:rect l="l" t="t" r="r" b="b"/>
            <a:pathLst>
              <a:path w="905183" h="1123816">
                <a:moveTo>
                  <a:pt x="0" y="0"/>
                </a:moveTo>
                <a:lnTo>
                  <a:pt x="905183" y="0"/>
                </a:lnTo>
                <a:lnTo>
                  <a:pt x="905183" y="1123816"/>
                </a:lnTo>
                <a:lnTo>
                  <a:pt x="0" y="11238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 name="TextBox 7"/>
          <p:cNvSpPr txBox="1"/>
          <p:nvPr/>
        </p:nvSpPr>
        <p:spPr>
          <a:xfrm>
            <a:off x="1028700" y="4147795"/>
            <a:ext cx="10947800" cy="5027755"/>
          </a:xfrm>
          <a:prstGeom prst="rect">
            <a:avLst/>
          </a:prstGeom>
        </p:spPr>
        <p:txBody>
          <a:bodyPr lIns="0" tIns="0" rIns="0" bIns="0" rtlCol="0" anchor="t">
            <a:spAutoFit/>
          </a:bodyPr>
          <a:lstStyle/>
          <a:p>
            <a:pPr algn="l">
              <a:lnSpc>
                <a:spcPts val="10043"/>
              </a:lnSpc>
              <a:spcBef>
                <a:spcPct val="0"/>
              </a:spcBef>
            </a:pPr>
            <a:r>
              <a:rPr lang="en-US" sz="7174">
                <a:solidFill>
                  <a:srgbClr val="FFFFFF"/>
                </a:solidFill>
                <a:latin typeface="Give You Glory"/>
                <a:ea typeface="Give You Glory"/>
                <a:cs typeface="Give You Glory"/>
                <a:sym typeface="Give You Glory"/>
              </a:rPr>
              <a:t>Quelques témoignages d’étudiantes, d’étudiants et de membres du personnel de l’UQAR</a:t>
            </a:r>
          </a:p>
        </p:txBody>
      </p:sp>
    </p:spTree>
  </p:cSld>
  <p:clrMapOvr>
    <a:masterClrMapping/>
  </p:clrMapOvr>
  <mc:AlternateContent xmlns:mc="http://schemas.openxmlformats.org/markup-compatibility/2006" xmlns:p14="http://schemas.microsoft.com/office/powerpoint/2010/main">
    <mc:Choice Requires="p14">
      <p:transition spd="slow" p14:dur="2000" advClick="0" advTm="150"/>
    </mc:Choice>
    <mc:Fallback xmlns="">
      <p:transition spd="slow" advClick="0" advTm="15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724097" y="3032490"/>
            <a:ext cx="15194968" cy="5104280"/>
          </a:xfrm>
          <a:prstGeom prst="rect">
            <a:avLst/>
          </a:prstGeom>
        </p:spPr>
        <p:txBody>
          <a:bodyPr lIns="0" tIns="0" rIns="0" bIns="0" rtlCol="0" anchor="t">
            <a:spAutoFit/>
          </a:bodyPr>
          <a:lstStyle/>
          <a:p>
            <a:pPr algn="l">
              <a:lnSpc>
                <a:spcPts val="5824"/>
              </a:lnSpc>
              <a:spcBef>
                <a:spcPct val="0"/>
              </a:spcBef>
            </a:pPr>
            <a:r>
              <a:rPr lang="en-US" sz="4160" b="1">
                <a:solidFill>
                  <a:srgbClr val="FFFFFF"/>
                </a:solidFill>
                <a:latin typeface="Nunito Bold"/>
                <a:ea typeface="Nunito Bold"/>
                <a:cs typeface="Nunito Bold"/>
                <a:sym typeface="Nunito Bold"/>
              </a:rPr>
              <a:t>Alexandra Bernier</a:t>
            </a:r>
            <a:r>
              <a:rPr lang="en-US" sz="4160">
                <a:solidFill>
                  <a:srgbClr val="FFFFFF"/>
                </a:solidFill>
                <a:latin typeface="Nunito"/>
                <a:ea typeface="Nunito"/>
                <a:cs typeface="Nunito"/>
                <a:sym typeface="Nunito"/>
              </a:rPr>
              <a:t> est sans doute l’une des meilleures chargées de cours que j’ai eu la chance de rencontrer. L’un de ses plus grands atouts est son écoute attentive et sa capacité à comprendre les besoins de ses étudiants. Elle est toujours disponible pour nous aider, peu importe les difficultés rencontrées dans son cours. Merci de rendre l’école plus motivante et inspirante pour nous tous !</a:t>
            </a:r>
          </a:p>
        </p:txBody>
      </p:sp>
      <p:sp>
        <p:nvSpPr>
          <p:cNvPr id="3" name="Freeform 3"/>
          <p:cNvSpPr/>
          <p:nvPr/>
        </p:nvSpPr>
        <p:spPr>
          <a:xfrm rot="-2955292">
            <a:off x="149197" y="782025"/>
            <a:ext cx="1759005" cy="2208796"/>
          </a:xfrm>
          <a:custGeom>
            <a:avLst/>
            <a:gdLst/>
            <a:ahLst/>
            <a:cxnLst/>
            <a:rect l="l" t="t" r="r" b="b"/>
            <a:pathLst>
              <a:path w="1759005" h="2208796">
                <a:moveTo>
                  <a:pt x="0" y="0"/>
                </a:moveTo>
                <a:lnTo>
                  <a:pt x="1759006" y="0"/>
                </a:lnTo>
                <a:lnTo>
                  <a:pt x="1759006" y="2208796"/>
                </a:lnTo>
                <a:lnTo>
                  <a:pt x="0" y="22087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3538807">
            <a:off x="1635487" y="183266"/>
            <a:ext cx="1048765" cy="1316942"/>
          </a:xfrm>
          <a:custGeom>
            <a:avLst/>
            <a:gdLst/>
            <a:ahLst/>
            <a:cxnLst/>
            <a:rect l="l" t="t" r="r" b="b"/>
            <a:pathLst>
              <a:path w="1048765" h="1316942">
                <a:moveTo>
                  <a:pt x="0" y="0"/>
                </a:moveTo>
                <a:lnTo>
                  <a:pt x="1048764" y="0"/>
                </a:lnTo>
                <a:lnTo>
                  <a:pt x="1048764" y="1316942"/>
                </a:lnTo>
                <a:lnTo>
                  <a:pt x="0" y="13169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250"/>
    </mc:Choice>
    <mc:Fallback xmlns="">
      <p:transition spd="slow" advClick="0" advTm="2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556041" y="2753437"/>
            <a:ext cx="15194968" cy="5837755"/>
          </a:xfrm>
          <a:prstGeom prst="rect">
            <a:avLst/>
          </a:prstGeom>
        </p:spPr>
        <p:txBody>
          <a:bodyPr lIns="0" tIns="0" rIns="0" bIns="0" rtlCol="0" anchor="t">
            <a:spAutoFit/>
          </a:bodyPr>
          <a:lstStyle/>
          <a:p>
            <a:pPr algn="l">
              <a:lnSpc>
                <a:spcPts val="5819"/>
              </a:lnSpc>
              <a:spcBef>
                <a:spcPct val="0"/>
              </a:spcBef>
            </a:pPr>
            <a:r>
              <a:rPr lang="en-US" sz="4156" b="1">
                <a:solidFill>
                  <a:srgbClr val="FFFFFF"/>
                </a:solidFill>
                <a:latin typeface="Nunito Bold"/>
                <a:ea typeface="Nunito Bold"/>
                <a:cs typeface="Nunito Bold"/>
                <a:sym typeface="Nunito Bold"/>
              </a:rPr>
              <a:t>Jeff O’Connor </a:t>
            </a:r>
            <a:r>
              <a:rPr lang="en-US" sz="4156">
                <a:solidFill>
                  <a:srgbClr val="FFFFFF"/>
                </a:solidFill>
                <a:latin typeface="Nunito"/>
                <a:ea typeface="Nunito"/>
                <a:cs typeface="Nunito"/>
                <a:sym typeface="Nunito"/>
              </a:rPr>
              <a:t>était mon enseignant de mon cours conditionnel Théorie de l’éducation et pratique pédagogique lors de ma première session à l’uqar. C’était un cours à distance, mais j’ai pris du plaisir à étudier plus que dans certains cours présentiels que j’ai eu. Il était pédagogue, compréhensif et souriant. Étant étudiante internationale, il a réussi à me mettre à l’aise. Je participais à toutes les séances et j’ai réussi son cours avec excellence !</a:t>
            </a:r>
          </a:p>
        </p:txBody>
      </p:sp>
      <p:sp>
        <p:nvSpPr>
          <p:cNvPr id="3" name="Freeform 3"/>
          <p:cNvSpPr/>
          <p:nvPr/>
        </p:nvSpPr>
        <p:spPr>
          <a:xfrm rot="764773">
            <a:off x="15411394" y="423419"/>
            <a:ext cx="964048" cy="1210563"/>
          </a:xfrm>
          <a:custGeom>
            <a:avLst/>
            <a:gdLst/>
            <a:ahLst/>
            <a:cxnLst/>
            <a:rect l="l" t="t" r="r" b="b"/>
            <a:pathLst>
              <a:path w="964048" h="1210563">
                <a:moveTo>
                  <a:pt x="0" y="0"/>
                </a:moveTo>
                <a:lnTo>
                  <a:pt x="964049" y="0"/>
                </a:lnTo>
                <a:lnTo>
                  <a:pt x="964049" y="1210562"/>
                </a:lnTo>
                <a:lnTo>
                  <a:pt x="0" y="12105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355290">
            <a:off x="16190200" y="1161910"/>
            <a:ext cx="1801019" cy="1905000"/>
          </a:xfrm>
          <a:custGeom>
            <a:avLst/>
            <a:gdLst/>
            <a:ahLst/>
            <a:cxnLst/>
            <a:rect l="l" t="t" r="r" b="b"/>
            <a:pathLst>
              <a:path w="1801019" h="1905000">
                <a:moveTo>
                  <a:pt x="0" y="0"/>
                </a:moveTo>
                <a:lnTo>
                  <a:pt x="1801019" y="0"/>
                </a:lnTo>
                <a:lnTo>
                  <a:pt x="1801019" y="1905000"/>
                </a:lnTo>
                <a:lnTo>
                  <a:pt x="0" y="1905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spd="slow" advClick="0" advTm="3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2507199"/>
            <a:ext cx="15194968" cy="6937979"/>
          </a:xfrm>
          <a:prstGeom prst="rect">
            <a:avLst/>
          </a:prstGeom>
        </p:spPr>
        <p:txBody>
          <a:bodyPr lIns="0" tIns="0" rIns="0" bIns="0" rtlCol="0" anchor="t">
            <a:spAutoFit/>
          </a:bodyPr>
          <a:lstStyle/>
          <a:p>
            <a:pPr algn="l">
              <a:lnSpc>
                <a:spcPts val="5539"/>
              </a:lnSpc>
              <a:spcBef>
                <a:spcPct val="0"/>
              </a:spcBef>
            </a:pPr>
            <a:r>
              <a:rPr lang="en-US" sz="3956">
                <a:solidFill>
                  <a:srgbClr val="FFFFFF"/>
                </a:solidFill>
                <a:latin typeface="Nunito"/>
                <a:ea typeface="Nunito"/>
                <a:cs typeface="Nunito"/>
                <a:sym typeface="Nunito"/>
              </a:rPr>
              <a:t>Du plus profond de mon cœur, je tiens à exprimer ma gratitude envers Madame </a:t>
            </a:r>
            <a:r>
              <a:rPr lang="en-US" sz="3956" b="1">
                <a:solidFill>
                  <a:srgbClr val="FFFFFF"/>
                </a:solidFill>
                <a:latin typeface="Nunito Bold"/>
                <a:ea typeface="Nunito Bold"/>
                <a:cs typeface="Nunito Bold"/>
                <a:sym typeface="Nunito Bold"/>
              </a:rPr>
              <a:t>Mochira Atallah</a:t>
            </a:r>
            <a:r>
              <a:rPr lang="en-US" sz="3956">
                <a:solidFill>
                  <a:srgbClr val="FFFFFF"/>
                </a:solidFill>
                <a:latin typeface="Nunito"/>
                <a:ea typeface="Nunito"/>
                <a:cs typeface="Nunito"/>
                <a:sym typeface="Nunito"/>
              </a:rPr>
              <a:t>, rencontrée lors de ma première session en administration. Dès la rentrée de l’hiver 2024, elle m’a profondément marqué et encouragé à poursuivre mon rêve de devenir enseignant, une vocation qui me passionne. Elle a même accepté d’être l’une de mes répondantes pour mon admission en maîtrise. Je remercie sincèrement Madame Mochira qui est un modèle pour son soutien, qui a eu un impact exceptionnel dans ma vie. Je lui en serai toujours reconnaissant, car son aide a été précieuse durant une période difficile de mon parcours académique.</a:t>
            </a:r>
          </a:p>
        </p:txBody>
      </p:sp>
      <p:sp>
        <p:nvSpPr>
          <p:cNvPr id="3" name="Freeform 3"/>
          <p:cNvSpPr/>
          <p:nvPr/>
        </p:nvSpPr>
        <p:spPr>
          <a:xfrm rot="-1292188">
            <a:off x="3306752" y="-294132"/>
            <a:ext cx="1195332" cy="1500987"/>
          </a:xfrm>
          <a:custGeom>
            <a:avLst/>
            <a:gdLst/>
            <a:ahLst/>
            <a:cxnLst/>
            <a:rect l="l" t="t" r="r" b="b"/>
            <a:pathLst>
              <a:path w="1195332" h="1500987">
                <a:moveTo>
                  <a:pt x="0" y="0"/>
                </a:moveTo>
                <a:lnTo>
                  <a:pt x="1195332" y="0"/>
                </a:lnTo>
                <a:lnTo>
                  <a:pt x="1195332" y="1500988"/>
                </a:lnTo>
                <a:lnTo>
                  <a:pt x="0" y="15009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071292">
            <a:off x="915126" y="-817548"/>
            <a:ext cx="2408751" cy="2547820"/>
          </a:xfrm>
          <a:custGeom>
            <a:avLst/>
            <a:gdLst/>
            <a:ahLst/>
            <a:cxnLst/>
            <a:rect l="l" t="t" r="r" b="b"/>
            <a:pathLst>
              <a:path w="2408751" h="2547820">
                <a:moveTo>
                  <a:pt x="0" y="0"/>
                </a:moveTo>
                <a:lnTo>
                  <a:pt x="2408751" y="0"/>
                </a:lnTo>
                <a:lnTo>
                  <a:pt x="2408751" y="2547820"/>
                </a:lnTo>
                <a:lnTo>
                  <a:pt x="0" y="25478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350"/>
    </mc:Choice>
    <mc:Fallback xmlns="">
      <p:transition spd="slow" advClick="0" advTm="35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1361292"/>
            <a:ext cx="15194968" cy="7821760"/>
          </a:xfrm>
          <a:prstGeom prst="rect">
            <a:avLst/>
          </a:prstGeom>
        </p:spPr>
        <p:txBody>
          <a:bodyPr lIns="0" tIns="0" rIns="0" bIns="0" rtlCol="0" anchor="t">
            <a:spAutoFit/>
          </a:bodyPr>
          <a:lstStyle/>
          <a:p>
            <a:pPr algn="l">
              <a:lnSpc>
                <a:spcPts val="5679"/>
              </a:lnSpc>
              <a:spcBef>
                <a:spcPct val="0"/>
              </a:spcBef>
            </a:pPr>
            <a:r>
              <a:rPr lang="en-US" sz="4056">
                <a:solidFill>
                  <a:srgbClr val="FFFFFF"/>
                </a:solidFill>
                <a:latin typeface="Nunito"/>
                <a:ea typeface="Nunito"/>
                <a:cs typeface="Nunito"/>
                <a:sym typeface="Nunito"/>
              </a:rPr>
              <a:t>Mon chargé de cours, </a:t>
            </a:r>
            <a:r>
              <a:rPr lang="en-US" sz="4056" b="1">
                <a:solidFill>
                  <a:srgbClr val="FFFFFF"/>
                </a:solidFill>
                <a:latin typeface="Nunito Bold"/>
                <a:ea typeface="Nunito Bold"/>
                <a:cs typeface="Nunito Bold"/>
                <a:sym typeface="Nunito Bold"/>
              </a:rPr>
              <a:t>Pierre Cadieux</a:t>
            </a:r>
            <a:r>
              <a:rPr lang="en-US" sz="4056">
                <a:solidFill>
                  <a:srgbClr val="FFFFFF"/>
                </a:solidFill>
                <a:latin typeface="Nunito"/>
                <a:ea typeface="Nunito"/>
                <a:cs typeface="Nunito"/>
                <a:sym typeface="Nunito"/>
              </a:rPr>
              <a:t>, que j’ai eu dans le cours               « Standardisation et gestion de projet », a eu un impact très positif sur mon parcours. Il est profondément passionné par la gestion de projet et par son environnement professionnel, ce qui se ressent dans chacune de ses interventions. Il a su animer et rendre vivant un cours qui peut sembler difficile à suivre au premier abord, captivant ainsi l’attention de toute la classe. Avec son humour et son approche ludique, il nous a fait apprécier les subtilités de la standardisation. De plus, M. Cadieux suit de près le parcours et l’actualité professionnelle de ses étudiants et n’hésite jamais à nous offrir son soutien.</a:t>
            </a:r>
          </a:p>
        </p:txBody>
      </p:sp>
      <p:sp>
        <p:nvSpPr>
          <p:cNvPr id="3" name="Freeform 3"/>
          <p:cNvSpPr/>
          <p:nvPr/>
        </p:nvSpPr>
        <p:spPr>
          <a:xfrm rot="764773">
            <a:off x="15814616" y="8335429"/>
            <a:ext cx="1853735" cy="2327750"/>
          </a:xfrm>
          <a:custGeom>
            <a:avLst/>
            <a:gdLst/>
            <a:ahLst/>
            <a:cxnLst/>
            <a:rect l="l" t="t" r="r" b="b"/>
            <a:pathLst>
              <a:path w="1853735" h="2327750">
                <a:moveTo>
                  <a:pt x="0" y="0"/>
                </a:moveTo>
                <a:lnTo>
                  <a:pt x="1853736" y="0"/>
                </a:lnTo>
                <a:lnTo>
                  <a:pt x="1853736" y="2327750"/>
                </a:lnTo>
                <a:lnTo>
                  <a:pt x="0" y="2327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393290">
            <a:off x="16917989" y="7019555"/>
            <a:ext cx="1050506" cy="1111157"/>
          </a:xfrm>
          <a:custGeom>
            <a:avLst/>
            <a:gdLst/>
            <a:ahLst/>
            <a:cxnLst/>
            <a:rect l="l" t="t" r="r" b="b"/>
            <a:pathLst>
              <a:path w="1050506" h="1111157">
                <a:moveTo>
                  <a:pt x="0" y="0"/>
                </a:moveTo>
                <a:lnTo>
                  <a:pt x="1050507" y="0"/>
                </a:lnTo>
                <a:lnTo>
                  <a:pt x="1050507" y="1111157"/>
                </a:lnTo>
                <a:lnTo>
                  <a:pt x="0" y="11111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350"/>
    </mc:Choice>
    <mc:Fallback xmlns="">
      <p:transition spd="slow" advClick="0" advTm="35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2951962"/>
            <a:ext cx="15194968" cy="5837755"/>
          </a:xfrm>
          <a:prstGeom prst="rect">
            <a:avLst/>
          </a:prstGeom>
        </p:spPr>
        <p:txBody>
          <a:bodyPr lIns="0" tIns="0" rIns="0" bIns="0" rtlCol="0" anchor="t">
            <a:spAutoFit/>
          </a:bodyPr>
          <a:lstStyle/>
          <a:p>
            <a:pPr algn="l">
              <a:lnSpc>
                <a:spcPts val="5819"/>
              </a:lnSpc>
              <a:spcBef>
                <a:spcPct val="0"/>
              </a:spcBef>
            </a:pPr>
            <a:r>
              <a:rPr lang="en-US" sz="4156">
                <a:solidFill>
                  <a:srgbClr val="FFFFFF"/>
                </a:solidFill>
                <a:latin typeface="Nunito"/>
                <a:ea typeface="Nunito"/>
                <a:cs typeface="Nunito"/>
                <a:sym typeface="Nunito"/>
              </a:rPr>
              <a:t>La chargée de cours que j’ai choisie est </a:t>
            </a:r>
            <a:r>
              <a:rPr lang="en-US" sz="4156" b="1">
                <a:solidFill>
                  <a:srgbClr val="FFFFFF"/>
                </a:solidFill>
                <a:latin typeface="Nunito Bold"/>
                <a:ea typeface="Nunito Bold"/>
                <a:cs typeface="Nunito Bold"/>
                <a:sym typeface="Nunito Bold"/>
              </a:rPr>
              <a:t>Hélène Forbes</a:t>
            </a:r>
            <a:r>
              <a:rPr lang="en-US" sz="4156">
                <a:solidFill>
                  <a:srgbClr val="FFFFFF"/>
                </a:solidFill>
                <a:latin typeface="Nunito"/>
                <a:ea typeface="Nunito"/>
                <a:cs typeface="Nunito"/>
                <a:sym typeface="Nunito"/>
              </a:rPr>
              <a:t>. Elle est une personne dynamique lors des séances d’apprentissages ce qui nous donne le goût de nous présenter à ses cours. Par des anecdotes, des exemples ou encore des tranches de vie, elle nous partage sa passion pour l’enseignement. Elle est facilement joignable lorsque nous avons des questions. Elle est une figure enseignante qui nous donne le goût de suivre sa voix en enseignement.</a:t>
            </a:r>
          </a:p>
        </p:txBody>
      </p:sp>
      <p:sp>
        <p:nvSpPr>
          <p:cNvPr id="3" name="Freeform 3"/>
          <p:cNvSpPr/>
          <p:nvPr/>
        </p:nvSpPr>
        <p:spPr>
          <a:xfrm rot="764773">
            <a:off x="15649151" y="77656"/>
            <a:ext cx="2184667" cy="2743303"/>
          </a:xfrm>
          <a:custGeom>
            <a:avLst/>
            <a:gdLst/>
            <a:ahLst/>
            <a:cxnLst/>
            <a:rect l="l" t="t" r="r" b="b"/>
            <a:pathLst>
              <a:path w="2184667" h="2743303">
                <a:moveTo>
                  <a:pt x="0" y="0"/>
                </a:moveTo>
                <a:lnTo>
                  <a:pt x="2184666" y="0"/>
                </a:lnTo>
                <a:lnTo>
                  <a:pt x="2184666" y="2743303"/>
                </a:lnTo>
                <a:lnTo>
                  <a:pt x="0" y="27433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a:off x="14347189" y="338151"/>
            <a:ext cx="1050506" cy="1111157"/>
          </a:xfrm>
          <a:custGeom>
            <a:avLst/>
            <a:gdLst/>
            <a:ahLst/>
            <a:cxnLst/>
            <a:rect l="l" t="t" r="r" b="b"/>
            <a:pathLst>
              <a:path w="1050506" h="1111157">
                <a:moveTo>
                  <a:pt x="0" y="0"/>
                </a:moveTo>
                <a:lnTo>
                  <a:pt x="1050506" y="0"/>
                </a:lnTo>
                <a:lnTo>
                  <a:pt x="1050506" y="1111157"/>
                </a:lnTo>
                <a:lnTo>
                  <a:pt x="0" y="11111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250"/>
    </mc:Choice>
    <mc:Fallback xmlns="">
      <p:transition spd="slow" advClick="0" advTm="2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E52D1F">
                <a:alpha val="100000"/>
              </a:srgbClr>
            </a:gs>
            <a:gs pos="100000">
              <a:srgbClr val="FFB083">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46516" y="1581454"/>
            <a:ext cx="15194968" cy="8037931"/>
          </a:xfrm>
          <a:prstGeom prst="rect">
            <a:avLst/>
          </a:prstGeom>
        </p:spPr>
        <p:txBody>
          <a:bodyPr lIns="0" tIns="0" rIns="0" bIns="0" rtlCol="0" anchor="t">
            <a:spAutoFit/>
          </a:bodyPr>
          <a:lstStyle/>
          <a:p>
            <a:pPr algn="l">
              <a:lnSpc>
                <a:spcPts val="5819"/>
              </a:lnSpc>
              <a:spcBef>
                <a:spcPct val="0"/>
              </a:spcBef>
            </a:pPr>
            <a:r>
              <a:rPr lang="en-US" sz="4156">
                <a:solidFill>
                  <a:srgbClr val="FFFFFF"/>
                </a:solidFill>
                <a:latin typeface="Nunito"/>
                <a:ea typeface="Nunito"/>
                <a:cs typeface="Nunito"/>
                <a:sym typeface="Nunito"/>
              </a:rPr>
              <a:t>Je tiens à exprimer toute ma gratitude envers </a:t>
            </a:r>
            <a:r>
              <a:rPr lang="en-US" sz="4156" b="1">
                <a:solidFill>
                  <a:srgbClr val="FFFFFF"/>
                </a:solidFill>
                <a:latin typeface="Nunito Bold"/>
                <a:ea typeface="Nunito Bold"/>
                <a:cs typeface="Nunito Bold"/>
                <a:sym typeface="Nunito Bold"/>
              </a:rPr>
              <a:t>Lise Boudreault</a:t>
            </a:r>
            <a:r>
              <a:rPr lang="en-US" sz="4156">
                <a:solidFill>
                  <a:srgbClr val="FFFFFF"/>
                </a:solidFill>
                <a:latin typeface="Nunito"/>
                <a:ea typeface="Nunito"/>
                <a:cs typeface="Nunito"/>
                <a:sym typeface="Nunito"/>
              </a:rPr>
              <a:t>, chargée de cours, pour son impact significatif sur mon parcours. Sa passion pour l'informatique et l'intelligence artificielle a non seulement enrichi mes connaissances, mais elle m'a également inspiré à m'investir davantage dans des projets basés sur l'apprentissage automatique. Grâce à son soutien et à ses conseils avisés, j'ai pu approfondir des compétences clés qui m'ont aidé à mieux orienter mes objectifs académiques et professionnels. Lise a été pour moi un modèle de persévérance et de rigueur, des qualités que j’aspire à cultiver dans mon propre parcours. </a:t>
            </a:r>
          </a:p>
        </p:txBody>
      </p:sp>
      <p:sp>
        <p:nvSpPr>
          <p:cNvPr id="3" name="Freeform 3"/>
          <p:cNvSpPr/>
          <p:nvPr/>
        </p:nvSpPr>
        <p:spPr>
          <a:xfrm rot="-1292188">
            <a:off x="16693948" y="7115018"/>
            <a:ext cx="2203252" cy="2766640"/>
          </a:xfrm>
          <a:custGeom>
            <a:avLst/>
            <a:gdLst/>
            <a:ahLst/>
            <a:cxnLst/>
            <a:rect l="l" t="t" r="r" b="b"/>
            <a:pathLst>
              <a:path w="2203252" h="2766640">
                <a:moveTo>
                  <a:pt x="0" y="0"/>
                </a:moveTo>
                <a:lnTo>
                  <a:pt x="2203252" y="0"/>
                </a:lnTo>
                <a:lnTo>
                  <a:pt x="2203252" y="2766640"/>
                </a:lnTo>
                <a:lnTo>
                  <a:pt x="0" y="27666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406355">
            <a:off x="-304815" y="47702"/>
            <a:ext cx="2023056" cy="2139857"/>
          </a:xfrm>
          <a:custGeom>
            <a:avLst/>
            <a:gdLst/>
            <a:ahLst/>
            <a:cxnLst/>
            <a:rect l="l" t="t" r="r" b="b"/>
            <a:pathLst>
              <a:path w="2023056" h="2139857">
                <a:moveTo>
                  <a:pt x="0" y="0"/>
                </a:moveTo>
                <a:lnTo>
                  <a:pt x="2023056" y="0"/>
                </a:lnTo>
                <a:lnTo>
                  <a:pt x="2023056" y="2139857"/>
                </a:lnTo>
                <a:lnTo>
                  <a:pt x="0" y="21398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350"/>
    </mc:Choice>
    <mc:Fallback xmlns="">
      <p:transition spd="slow" advClick="0" advTm="3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D438A">
                <a:alpha val="100000"/>
              </a:srgbClr>
            </a:gs>
            <a:gs pos="100000">
              <a:srgbClr val="75B2F1">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1546516" y="1732355"/>
            <a:ext cx="15194968" cy="7821760"/>
          </a:xfrm>
          <a:prstGeom prst="rect">
            <a:avLst/>
          </a:prstGeom>
        </p:spPr>
        <p:txBody>
          <a:bodyPr lIns="0" tIns="0" rIns="0" bIns="0" rtlCol="0" anchor="t">
            <a:spAutoFit/>
          </a:bodyPr>
          <a:lstStyle/>
          <a:p>
            <a:pPr algn="l">
              <a:lnSpc>
                <a:spcPts val="5679"/>
              </a:lnSpc>
              <a:spcBef>
                <a:spcPct val="0"/>
              </a:spcBef>
            </a:pPr>
            <a:r>
              <a:rPr lang="en-US" sz="4056">
                <a:solidFill>
                  <a:srgbClr val="FFFFFF"/>
                </a:solidFill>
                <a:latin typeface="Nunito"/>
                <a:ea typeface="Nunito"/>
                <a:cs typeface="Nunito"/>
                <a:sym typeface="Nunito"/>
              </a:rPr>
              <a:t>J’ai eu la chance d’avoir </a:t>
            </a:r>
            <a:r>
              <a:rPr lang="en-US" sz="4056" b="1">
                <a:solidFill>
                  <a:srgbClr val="FFFFFF"/>
                </a:solidFill>
                <a:latin typeface="Nunito Bold"/>
                <a:ea typeface="Nunito Bold"/>
                <a:cs typeface="Nunito Bold"/>
                <a:sym typeface="Nunito Bold"/>
              </a:rPr>
              <a:t>Marie-Ève Caron</a:t>
            </a:r>
            <a:r>
              <a:rPr lang="en-US" sz="4056">
                <a:solidFill>
                  <a:srgbClr val="FFFFFF"/>
                </a:solidFill>
                <a:latin typeface="Nunito"/>
                <a:ea typeface="Nunito"/>
                <a:cs typeface="Nunito"/>
                <a:sym typeface="Nunito"/>
              </a:rPr>
              <a:t> comme chargée de cours au Baccalauréat pour le cours de discipline infirmière. Sa bienveillance et sa passion pour la discipline infirmière rendent l'apprentissage agréable et motivant. Elle a une manière unique de rendre les sujets complexes faciles à comprendre. À travers tous les projets qu’elle entreprend, elle est une source d’inspiration pour tous. Grâce à sa pédagogie dynamique et à son enthousiasme, j'ai développé un véritable intérêt à poursuivre mes études à la maîtrise en sciences infirmières. Je souhaite remercier Marie-Ève pour son temps, son écoute et sa disponibilité qui rend l’apprentissage plus facile et agréable.</a:t>
            </a:r>
          </a:p>
        </p:txBody>
      </p:sp>
      <p:sp>
        <p:nvSpPr>
          <p:cNvPr id="3" name="Freeform 3"/>
          <p:cNvSpPr/>
          <p:nvPr/>
        </p:nvSpPr>
        <p:spPr>
          <a:xfrm rot="764773">
            <a:off x="460801" y="630984"/>
            <a:ext cx="964048" cy="1210563"/>
          </a:xfrm>
          <a:custGeom>
            <a:avLst/>
            <a:gdLst/>
            <a:ahLst/>
            <a:cxnLst/>
            <a:rect l="l" t="t" r="r" b="b"/>
            <a:pathLst>
              <a:path w="964048" h="1210563">
                <a:moveTo>
                  <a:pt x="0" y="0"/>
                </a:moveTo>
                <a:lnTo>
                  <a:pt x="964048" y="0"/>
                </a:lnTo>
                <a:lnTo>
                  <a:pt x="964048" y="1210563"/>
                </a:lnTo>
                <a:lnTo>
                  <a:pt x="0" y="1210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691826">
            <a:off x="1546516" y="-505179"/>
            <a:ext cx="1975408" cy="2089457"/>
          </a:xfrm>
          <a:custGeom>
            <a:avLst/>
            <a:gdLst/>
            <a:ahLst/>
            <a:cxnLst/>
            <a:rect l="l" t="t" r="r" b="b"/>
            <a:pathLst>
              <a:path w="1975408" h="2089457">
                <a:moveTo>
                  <a:pt x="0" y="0"/>
                </a:moveTo>
                <a:lnTo>
                  <a:pt x="1975408" y="0"/>
                </a:lnTo>
                <a:lnTo>
                  <a:pt x="1975408" y="2089457"/>
                </a:lnTo>
                <a:lnTo>
                  <a:pt x="0" y="20894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advClick="0" advTm="350"/>
    </mc:Choice>
    <mc:Fallback xmlns="">
      <p:transition spd="slow" advClick="0" advTm="35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1109</Words>
  <Application>Microsoft Macintosh PowerPoint</Application>
  <PresentationFormat>Personnalisé</PresentationFormat>
  <Paragraphs>26</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Give You Glory</vt:lpstr>
      <vt:lpstr>Nunito Bold</vt:lpstr>
      <vt:lpstr>Arial</vt:lpstr>
      <vt:lpstr>Nunito</vt:lpstr>
      <vt:lpstr>Questrial</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Lévis 2024 Journée nationale des chargées et chargés de cours</dc:title>
  <cp:lastModifiedBy>Tessier-Baillargeon Michèle</cp:lastModifiedBy>
  <cp:revision>5</cp:revision>
  <dcterms:created xsi:type="dcterms:W3CDTF">2006-08-16T00:00:00Z</dcterms:created>
  <dcterms:modified xsi:type="dcterms:W3CDTF">2024-11-16T02:23:23Z</dcterms:modified>
  <dc:identifier>DAGWmPhV_MU</dc:identifier>
</cp:coreProperties>
</file>